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492" r:id="rId2"/>
    <p:sldId id="571" r:id="rId3"/>
    <p:sldId id="391" r:id="rId4"/>
    <p:sldId id="578" r:id="rId5"/>
    <p:sldId id="582" r:id="rId6"/>
    <p:sldId id="583" r:id="rId7"/>
    <p:sldId id="385" r:id="rId8"/>
    <p:sldId id="386" r:id="rId9"/>
    <p:sldId id="387" r:id="rId10"/>
    <p:sldId id="388" r:id="rId11"/>
    <p:sldId id="389" r:id="rId12"/>
    <p:sldId id="390" r:id="rId13"/>
    <p:sldId id="344" r:id="rId14"/>
    <p:sldId id="36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61" r:id="rId24"/>
    <p:sldId id="286" r:id="rId25"/>
    <p:sldId id="287" r:id="rId26"/>
    <p:sldId id="288" r:id="rId27"/>
    <p:sldId id="290" r:id="rId28"/>
    <p:sldId id="632" r:id="rId29"/>
    <p:sldId id="301" r:id="rId30"/>
    <p:sldId id="598" r:id="rId31"/>
    <p:sldId id="599" r:id="rId32"/>
    <p:sldId id="600" r:id="rId33"/>
    <p:sldId id="601" r:id="rId34"/>
    <p:sldId id="414" r:id="rId35"/>
    <p:sldId id="415" r:id="rId36"/>
    <p:sldId id="302" r:id="rId37"/>
    <p:sldId id="633" r:id="rId38"/>
    <p:sldId id="428" r:id="rId39"/>
    <p:sldId id="309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A06A9-185F-4469-82B7-916789954564}">
          <p14:sldIdLst>
            <p14:sldId id="492"/>
          </p14:sldIdLst>
        </p14:section>
        <p14:section name="Review" id="{97966282-B519-3741-A3C7-73005D8923FE}">
          <p14:sldIdLst>
            <p14:sldId id="571"/>
            <p14:sldId id="391"/>
          </p14:sldIdLst>
        </p14:section>
        <p14:section name="Motivation" id="{DB7997A0-24B6-804E-A192-3BEAFC2B33CB}">
          <p14:sldIdLst>
            <p14:sldId id="578"/>
            <p14:sldId id="582"/>
            <p14:sldId id="583"/>
            <p14:sldId id="385"/>
            <p14:sldId id="386"/>
            <p14:sldId id="387"/>
            <p14:sldId id="388"/>
            <p14:sldId id="389"/>
            <p14:sldId id="390"/>
            <p14:sldId id="344"/>
          </p14:sldIdLst>
        </p14:section>
        <p14:section name="2D transformations" id="{B72522D8-9E4E-44D1-A08B-2B068128C567}">
          <p14:sldIdLst>
            <p14:sldId id="360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61"/>
            <p14:sldId id="286"/>
            <p14:sldId id="287"/>
            <p14:sldId id="288"/>
            <p14:sldId id="290"/>
          </p14:sldIdLst>
        </p14:section>
        <p14:section name="Affine Transform" id="{C961C60E-F179-4243-92B3-9EA7BFAF31C4}">
          <p14:sldIdLst>
            <p14:sldId id="632"/>
            <p14:sldId id="301"/>
            <p14:sldId id="598"/>
            <p14:sldId id="599"/>
            <p14:sldId id="600"/>
            <p14:sldId id="601"/>
            <p14:sldId id="414"/>
            <p14:sldId id="415"/>
            <p14:sldId id="302"/>
          </p14:sldIdLst>
        </p14:section>
        <p14:section name="Robust Fitting" id="{9D0F63D2-42F5-4A81-B524-D538B87B12C2}">
          <p14:sldIdLst>
            <p14:sldId id="633"/>
            <p14:sldId id="428"/>
            <p14:sldId id="309"/>
            <p14:sldId id="625"/>
            <p14:sldId id="626"/>
            <p14:sldId id="627"/>
            <p14:sldId id="628"/>
            <p14:sldId id="629"/>
            <p14:sldId id="630"/>
            <p14:sldId id="631"/>
            <p14:sldId id="6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orso" initials="J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 autoAdjust="0"/>
    <p:restoredTop sz="86916" autoAdjust="0"/>
  </p:normalViewPr>
  <p:slideViewPr>
    <p:cSldViewPr snapToGrid="0" snapToObjects="1">
      <p:cViewPr varScale="1">
        <p:scale>
          <a:sx n="147" d="100"/>
          <a:sy n="147" d="100"/>
        </p:scale>
        <p:origin x="304" y="192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7F21B-27E4-704C-A82B-32F2ED9CE606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A3B6-A899-D843-9434-F75F3E92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0E09FC1-B68D-4C52-B0F2-A0AF4967BF9F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4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86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3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C319F-B880-4CC9-AA2B-71DB4646606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01DF5E-0CD5-4AED-A742-0C998A588BAC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172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C0F3937-517F-4A36-B848-5594EA70641A}" type="slidenum">
              <a:rPr lang="en-US" sz="1100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1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471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16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01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8EC9E4-6449-4780-BE8B-62299E17CD3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6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0547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0547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0547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0547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896AAB-D4E7-4DB9-87F0-B173F9176A43}" type="slidenum">
              <a:rPr lang="en-US">
                <a:solidFill>
                  <a:prstClr val="black"/>
                </a:solidFill>
              </a:rPr>
              <a:pPr eaLnBrk="1" hangingPunct="1"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0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24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485045-302E-4E1C-A4CF-80357861CAD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0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84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F4919B9-13C2-4931-986D-472352C20033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75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3EE8E-0C86-439E-B934-201EEF14908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Affine transformation (6 DOF, parallel line still parallel)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Homography</a:t>
            </a:r>
            <a:r>
              <a:rPr lang="en-US" dirty="0"/>
              <a:t> transformation (8 DOF)</a:t>
            </a:r>
          </a:p>
        </p:txBody>
      </p:sp>
    </p:spTree>
    <p:extLst>
      <p:ext uri="{BB962C8B-B14F-4D97-AF65-F5344CB8AC3E}">
        <p14:creationId xmlns:p14="http://schemas.microsoft.com/office/powerpoint/2010/main" val="171728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9C5A9-E23C-4B83-96A8-AB298EBEF10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4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9C5A9-E23C-4B83-96A8-AB298EBEF10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8C85E2-53EB-40AD-95F5-592FD0279B9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2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0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r>
              <a:rPr lang="en-US" dirty="0"/>
              <a:t>Again Affine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Homography</a:t>
            </a:r>
            <a:r>
              <a:rPr lang="en-US" dirty="0"/>
              <a:t> transformation </a:t>
            </a: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7E346B-4179-47AD-9932-969D37903C7E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1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E151C84-E950-4C30-8E67-68E9A3DEC535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65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56B08A-03AF-4F0D-90A4-AE25A77E66A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r>
              <a:rPr lang="en-US" dirty="0"/>
              <a:t>Probability Density Function </a:t>
            </a:r>
          </a:p>
        </p:txBody>
      </p:sp>
    </p:spTree>
    <p:extLst>
      <p:ext uri="{BB962C8B-B14F-4D97-AF65-F5344CB8AC3E}">
        <p14:creationId xmlns:p14="http://schemas.microsoft.com/office/powerpoint/2010/main" val="399929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54140-08E0-4822-A28A-ECB455D0724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4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FD353B-472E-451A-BD93-077338A2592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9D1FB5-72C5-4F23-A93D-0215410E31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0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2EB98F-0CB0-4208-804C-8C5A3D0E4C6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Why do you need just one match?</a:t>
            </a:r>
          </a:p>
        </p:txBody>
      </p:sp>
    </p:spTree>
    <p:extLst>
      <p:ext uri="{BB962C8B-B14F-4D97-AF65-F5344CB8AC3E}">
        <p14:creationId xmlns:p14="http://schemas.microsoft.com/office/powerpoint/2010/main" val="2927521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5D92D1-2931-4665-91A9-4108B8E52C9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4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69D67-80E3-489B-BFF5-2A90A42960F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BDF752-8D94-4912-ADA3-B78AB02B5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7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4FC2B-0283-4B5A-822A-EC2E48BA8A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7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37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4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9663"/>
            <a:ext cx="7772400" cy="162173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11"/>
            <a:ext cx="6400800" cy="2125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7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72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30813"/>
            <a:ext cx="4286528" cy="53025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1055553"/>
            <a:ext cx="8725458" cy="5276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2172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71" y="274638"/>
            <a:ext cx="655337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8DE1-5B0B-DD4F-89A9-EF10D4F88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78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71" y="164931"/>
            <a:ext cx="8725458" cy="69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71" y="1055553"/>
            <a:ext cx="8725458" cy="527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72" y="6448767"/>
            <a:ext cx="4359636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68907" y="6448767"/>
            <a:ext cx="4365821" cy="272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8DE1-5B0B-DD4F-89A9-EF10D4F882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B2A462C-86ED-224B-9313-1A2CA4762CFC}" type="slidenum"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pPr algn="r"/>
              <a:t>‹#›</a:t>
            </a:fld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4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7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4.jpe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9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8.png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54.w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5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55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log.flickr.net/en/2010/01/27/a-look-into-the-pas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bc.ca/~lowe/papers/ijcv04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093"/>
            <a:ext cx="7772400" cy="1621735"/>
          </a:xfrm>
        </p:spPr>
        <p:txBody>
          <a:bodyPr>
            <a:normAutofit/>
          </a:bodyPr>
          <a:lstStyle/>
          <a:p>
            <a:r>
              <a:rPr lang="en-US" dirty="0"/>
              <a:t>Image Alignment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871"/>
            <a:ext cx="6400800" cy="2125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CSC 249/449 Spring 2019</a:t>
            </a:r>
          </a:p>
          <a:p>
            <a:endParaRPr lang="en-US" dirty="0"/>
          </a:p>
          <a:p>
            <a:r>
              <a:rPr lang="en-US" dirty="0"/>
              <a:t>http://www.cs.rochester.edu/~cxu22/t/249S19/ </a:t>
            </a:r>
          </a:p>
          <a:p>
            <a:endParaRPr lang="en-US" dirty="0"/>
          </a:p>
          <a:p>
            <a:r>
              <a:rPr lang="en-US" dirty="0"/>
              <a:t>Instructor: Chenliang Xu</a:t>
            </a:r>
          </a:p>
          <a:p>
            <a:r>
              <a:rPr lang="en-US" dirty="0" err="1"/>
              <a:t>chenliang.xu@rochester.edu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39670"/>
            <a:ext cx="2731448" cy="5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/>
              <a:t>Compute </a:t>
            </a:r>
            <a:r>
              <a:rPr 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/>
              <a:t>Loop:</a:t>
            </a:r>
          </a:p>
          <a:p>
            <a:pPr marL="838200" lvl="1" indent="-381000"/>
            <a:r>
              <a:rPr lang="en-US" i="1"/>
              <a:t>Hypothesize</a:t>
            </a:r>
            <a:r>
              <a:rPr lang="en-US"/>
              <a:t> transformation </a:t>
            </a:r>
            <a:r>
              <a:rPr lang="en-US" i="1"/>
              <a:t>T </a:t>
            </a:r>
            <a:r>
              <a:rPr lang="en-US"/>
              <a:t>(small group of putative matches that are related by </a:t>
            </a:r>
            <a:r>
              <a:rPr lang="en-US" i="1"/>
              <a:t>T</a:t>
            </a:r>
            <a:r>
              <a:rPr lang="en-US"/>
              <a:t>)</a:t>
            </a:r>
          </a:p>
          <a:p>
            <a:pPr marL="457200" indent="-457200">
              <a:buFontTx/>
              <a:buChar char="•"/>
            </a:pPr>
            <a:endParaRPr lang="en-US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81" name="TextBox 9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000000"/>
                </a:solidFill>
              </a:rPr>
              <a:t>Coming up: robust feature-based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/>
              <a:t>Compute </a:t>
            </a:r>
            <a:r>
              <a:rPr 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/>
              <a:t>Loop:</a:t>
            </a:r>
          </a:p>
          <a:p>
            <a:pPr marL="838200" lvl="1" indent="-381000"/>
            <a:r>
              <a:rPr lang="en-US" i="1"/>
              <a:t>Hypothesize</a:t>
            </a:r>
            <a:r>
              <a:rPr lang="en-US"/>
              <a:t> transformation </a:t>
            </a:r>
            <a:r>
              <a:rPr lang="en-US" i="1"/>
              <a:t>T </a:t>
            </a:r>
            <a:r>
              <a:rPr lang="en-US"/>
              <a:t>(small group of putative matches that are related by </a:t>
            </a:r>
            <a:r>
              <a:rPr lang="en-US" i="1"/>
              <a:t>T</a:t>
            </a:r>
            <a:r>
              <a:rPr lang="en-US"/>
              <a:t>)</a:t>
            </a:r>
          </a:p>
          <a:p>
            <a:pPr marL="838200" lvl="1" indent="-381000"/>
            <a:r>
              <a:rPr lang="en-US" i="1"/>
              <a:t>Verify </a:t>
            </a:r>
            <a:r>
              <a:rPr lang="en-US"/>
              <a:t>transformation (search for other matches consistent with 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000000"/>
                </a:solidFill>
              </a:rPr>
              <a:t>Coming up: robust feature-based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7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/>
              <a:t>Compute </a:t>
            </a:r>
            <a:r>
              <a:rPr lang="en-US" i="1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/>
              <a:t>Loop:</a:t>
            </a:r>
          </a:p>
          <a:p>
            <a:pPr marL="838200" lvl="1" indent="-381000"/>
            <a:r>
              <a:rPr lang="en-US" i="1"/>
              <a:t>Hypothesize</a:t>
            </a:r>
            <a:r>
              <a:rPr lang="en-US"/>
              <a:t> transformation </a:t>
            </a:r>
            <a:r>
              <a:rPr lang="en-US" i="1"/>
              <a:t>T </a:t>
            </a:r>
            <a:r>
              <a:rPr lang="en-US"/>
              <a:t>(small group of putative matches that are related by </a:t>
            </a:r>
            <a:r>
              <a:rPr lang="en-US" i="1"/>
              <a:t>T</a:t>
            </a:r>
            <a:r>
              <a:rPr lang="en-US"/>
              <a:t>)</a:t>
            </a:r>
          </a:p>
          <a:p>
            <a:pPr marL="838200" lvl="1" indent="-381000"/>
            <a:r>
              <a:rPr lang="en-US" i="1"/>
              <a:t>Verify </a:t>
            </a:r>
            <a:r>
              <a:rPr lang="en-US"/>
              <a:t>transformation (search for other matches consistent with 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000000"/>
                </a:solidFill>
              </a:rPr>
              <a:t>Coming up: robust feature-based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4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 alignment</a:t>
            </a:r>
          </a:p>
          <a:p>
            <a:pPr lvl="1"/>
            <a:r>
              <a:rPr lang="en-US" dirty="0"/>
              <a:t>2D transformations</a:t>
            </a:r>
          </a:p>
          <a:p>
            <a:pPr lvl="1"/>
            <a:r>
              <a:rPr lang="en-US" dirty="0"/>
              <a:t>Affine fit</a:t>
            </a:r>
          </a:p>
          <a:p>
            <a:pPr lvl="1"/>
            <a:r>
              <a:rPr lang="en-US" dirty="0"/>
              <a:t>RANSAC for robust fitting</a:t>
            </a:r>
          </a:p>
        </p:txBody>
      </p:sp>
    </p:spTree>
    <p:extLst>
      <p:ext uri="{BB962C8B-B14F-4D97-AF65-F5344CB8AC3E}">
        <p14:creationId xmlns:p14="http://schemas.microsoft.com/office/powerpoint/2010/main" val="411356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r>
              <a:rPr lang="en-US" dirty="0"/>
              <a:t>Alignment as fitting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Previous lectures: fitting a </a:t>
            </a:r>
            <a:r>
              <a:rPr lang="en-US" dirty="0">
                <a:solidFill>
                  <a:schemeClr val="accent2"/>
                </a:solidFill>
              </a:rPr>
              <a:t>model to features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n-US" dirty="0"/>
              <a:t>Alignment: fitting a </a:t>
            </a:r>
            <a:r>
              <a:rPr lang="en-US" dirty="0">
                <a:solidFill>
                  <a:schemeClr val="accent2"/>
                </a:solidFill>
              </a:rPr>
              <a:t>transformation between pairs of features</a:t>
            </a:r>
            <a:r>
              <a:rPr lang="en-US" dirty="0"/>
              <a:t> (</a:t>
            </a:r>
            <a:r>
              <a:rPr lang="en-US" i="1" dirty="0"/>
              <a:t>matches</a:t>
            </a:r>
            <a:r>
              <a:rPr lang="en-US" dirty="0"/>
              <a:t>) in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images</a:t>
            </a:r>
          </a:p>
          <a:p>
            <a:pPr>
              <a:buFontTx/>
              <a:buChar char="•"/>
            </a:pPr>
            <a:endParaRPr lang="en-US" dirty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213350" y="2406650"/>
          <a:ext cx="2133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1" name="Equation" r:id="rId4" imgW="1143000" imgH="342720" progId="Equation.3">
                  <p:embed/>
                </p:oleObj>
              </mc:Choice>
              <mc:Fallback>
                <p:oleObj name="Equation" r:id="rId4" imgW="1143000" imgH="34272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2406650"/>
                        <a:ext cx="21336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02" name="Group 5"/>
          <p:cNvGrpSpPr>
            <a:grpSpLocks/>
          </p:cNvGrpSpPr>
          <p:nvPr/>
        </p:nvGrpSpPr>
        <p:grpSpPr bwMode="auto">
          <a:xfrm>
            <a:off x="2057400" y="1828800"/>
            <a:ext cx="1555750" cy="1447800"/>
            <a:chOff x="796" y="863"/>
            <a:chExt cx="1316" cy="1249"/>
          </a:xfrm>
        </p:grpSpPr>
        <p:sp>
          <p:nvSpPr>
            <p:cNvPr id="4126" name="Line 6"/>
            <p:cNvSpPr>
              <a:spLocks noChangeShapeType="1"/>
            </p:cNvSpPr>
            <p:nvPr/>
          </p:nvSpPr>
          <p:spPr bwMode="auto">
            <a:xfrm flipV="1">
              <a:off x="796" y="863"/>
              <a:ext cx="1316" cy="124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27" name="Oval 7"/>
            <p:cNvSpPr>
              <a:spLocks noChangeAspect="1" noChangeArrowheads="1"/>
            </p:cNvSpPr>
            <p:nvPr/>
          </p:nvSpPr>
          <p:spPr bwMode="auto">
            <a:xfrm>
              <a:off x="960" y="1749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28" name="Oval 8"/>
            <p:cNvSpPr>
              <a:spLocks noChangeAspect="1" noChangeArrowheads="1"/>
            </p:cNvSpPr>
            <p:nvPr/>
          </p:nvSpPr>
          <p:spPr bwMode="auto">
            <a:xfrm>
              <a:off x="1200" y="170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29" name="Oval 9"/>
            <p:cNvSpPr>
              <a:spLocks noChangeAspect="1" noChangeArrowheads="1"/>
            </p:cNvSpPr>
            <p:nvPr/>
          </p:nvSpPr>
          <p:spPr bwMode="auto">
            <a:xfrm>
              <a:off x="1344" y="141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0" name="Oval 10"/>
            <p:cNvSpPr>
              <a:spLocks noChangeAspect="1" noChangeArrowheads="1"/>
            </p:cNvSpPr>
            <p:nvPr/>
          </p:nvSpPr>
          <p:spPr bwMode="auto">
            <a:xfrm>
              <a:off x="1584" y="136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1" name="Oval 11"/>
            <p:cNvSpPr>
              <a:spLocks noChangeAspect="1" noChangeArrowheads="1"/>
            </p:cNvSpPr>
            <p:nvPr/>
          </p:nvSpPr>
          <p:spPr bwMode="auto">
            <a:xfrm>
              <a:off x="1776" y="112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2" name="Oval 12"/>
            <p:cNvSpPr>
              <a:spLocks noChangeAspect="1" noChangeArrowheads="1"/>
            </p:cNvSpPr>
            <p:nvPr/>
          </p:nvSpPr>
          <p:spPr bwMode="auto">
            <a:xfrm>
              <a:off x="1941" y="93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3" name="Oval 13"/>
            <p:cNvSpPr>
              <a:spLocks noChangeAspect="1" noChangeArrowheads="1"/>
            </p:cNvSpPr>
            <p:nvPr/>
          </p:nvSpPr>
          <p:spPr bwMode="auto">
            <a:xfrm>
              <a:off x="1344" y="155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4" name="Oval 14"/>
            <p:cNvSpPr>
              <a:spLocks noChangeAspect="1" noChangeArrowheads="1"/>
            </p:cNvSpPr>
            <p:nvPr/>
          </p:nvSpPr>
          <p:spPr bwMode="auto">
            <a:xfrm>
              <a:off x="2037" y="98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35" name="Oval 15"/>
            <p:cNvSpPr>
              <a:spLocks noChangeAspect="1" noChangeArrowheads="1"/>
            </p:cNvSpPr>
            <p:nvPr/>
          </p:nvSpPr>
          <p:spPr bwMode="auto">
            <a:xfrm>
              <a:off x="912" y="203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aphicFrame>
        <p:nvGraphicFramePr>
          <p:cNvPr id="4099" name="Object 1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981700" y="5638800"/>
          <a:ext cx="232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Equation" r:id="rId6" imgW="1307880" imgH="342720" progId="Equation.3">
                  <p:embed/>
                </p:oleObj>
              </mc:Choice>
              <mc:Fallback>
                <p:oleObj name="Equation" r:id="rId6" imgW="1307880" imgH="342720" progId="Equation.3">
                  <p:embed/>
                  <p:pic>
                    <p:nvPicPr>
                      <p:cNvPr id="409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5638800"/>
                        <a:ext cx="2324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17"/>
          <p:cNvSpPr txBox="1">
            <a:spLocks noChangeArrowheads="1"/>
          </p:cNvSpPr>
          <p:nvPr/>
        </p:nvSpPr>
        <p:spPr bwMode="auto">
          <a:xfrm>
            <a:off x="4586288" y="1955800"/>
            <a:ext cx="3414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Find model </a:t>
            </a:r>
            <a:r>
              <a:rPr lang="en-US" sz="2000" i="1" dirty="0">
                <a:solidFill>
                  <a:srgbClr val="000000"/>
                </a:solidFill>
              </a:rPr>
              <a:t>M</a:t>
            </a:r>
            <a:r>
              <a:rPr lang="en-US" sz="2000" dirty="0">
                <a:solidFill>
                  <a:srgbClr val="000000"/>
                </a:solidFill>
              </a:rPr>
              <a:t> that minimizes</a:t>
            </a:r>
          </a:p>
        </p:txBody>
      </p:sp>
      <p:sp>
        <p:nvSpPr>
          <p:cNvPr id="4104" name="Text Box 18"/>
          <p:cNvSpPr txBox="1">
            <a:spLocks noChangeArrowheads="1"/>
          </p:cNvSpPr>
          <p:nvPr/>
        </p:nvSpPr>
        <p:spPr bwMode="auto">
          <a:xfrm>
            <a:off x="5764213" y="4848225"/>
            <a:ext cx="26654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Find transformation </a:t>
            </a:r>
            <a:r>
              <a:rPr lang="en-US" sz="2000" i="1">
                <a:solidFill>
                  <a:srgbClr val="000000"/>
                </a:solidFill>
              </a:rPr>
              <a:t>T</a:t>
            </a:r>
            <a:r>
              <a:rPr lang="en-US" sz="2000">
                <a:solidFill>
                  <a:srgbClr val="000000"/>
                </a:solidFill>
              </a:rPr>
              <a:t>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that minimizes</a:t>
            </a:r>
          </a:p>
        </p:txBody>
      </p:sp>
      <p:sp>
        <p:nvSpPr>
          <p:cNvPr id="4105" name="Text Box 19"/>
          <p:cNvSpPr txBox="1">
            <a:spLocks noChangeArrowheads="1"/>
          </p:cNvSpPr>
          <p:nvPr/>
        </p:nvSpPr>
        <p:spPr bwMode="auto">
          <a:xfrm>
            <a:off x="3676650" y="1447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4106" name="Text Box 20"/>
          <p:cNvSpPr txBox="1">
            <a:spLocks noChangeArrowheads="1"/>
          </p:cNvSpPr>
          <p:nvPr/>
        </p:nvSpPr>
        <p:spPr bwMode="auto">
          <a:xfrm>
            <a:off x="2393950" y="20574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sz="2400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</p:txBody>
      </p:sp>
      <p:grpSp>
        <p:nvGrpSpPr>
          <p:cNvPr id="4107" name="Group 21"/>
          <p:cNvGrpSpPr>
            <a:grpSpLocks/>
          </p:cNvGrpSpPr>
          <p:nvPr/>
        </p:nvGrpSpPr>
        <p:grpSpPr bwMode="auto">
          <a:xfrm>
            <a:off x="1035050" y="4572000"/>
            <a:ext cx="4375150" cy="1981200"/>
            <a:chOff x="192" y="2880"/>
            <a:chExt cx="2756" cy="1248"/>
          </a:xfrm>
        </p:grpSpPr>
        <p:grpSp>
          <p:nvGrpSpPr>
            <p:cNvPr id="4108" name="Group 22"/>
            <p:cNvGrpSpPr>
              <a:grpSpLocks/>
            </p:cNvGrpSpPr>
            <p:nvPr/>
          </p:nvGrpSpPr>
          <p:grpSpPr bwMode="auto">
            <a:xfrm>
              <a:off x="192" y="2906"/>
              <a:ext cx="2756" cy="1222"/>
              <a:chOff x="1276" y="2666"/>
              <a:chExt cx="3284" cy="1462"/>
            </a:xfrm>
          </p:grpSpPr>
          <p:sp>
            <p:nvSpPr>
              <p:cNvPr id="4113" name="Line 23"/>
              <p:cNvSpPr>
                <a:spLocks noChangeShapeType="1"/>
              </p:cNvSpPr>
              <p:nvPr/>
            </p:nvSpPr>
            <p:spPr bwMode="auto">
              <a:xfrm flipV="1">
                <a:off x="2860" y="3434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4" name="AutoShape 24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>
                <a:off x="1276" y="2666"/>
                <a:ext cx="1412" cy="1462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5" name="Oval 25"/>
              <p:cNvSpPr>
                <a:spLocks noChangeAspect="1" noChangeArrowheads="1"/>
              </p:cNvSpPr>
              <p:nvPr/>
            </p:nvSpPr>
            <p:spPr bwMode="auto">
              <a:xfrm>
                <a:off x="1941" y="2831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6" name="Oval 26"/>
              <p:cNvSpPr>
                <a:spLocks noChangeAspect="1" noChangeArrowheads="1"/>
              </p:cNvSpPr>
              <p:nvPr/>
            </p:nvSpPr>
            <p:spPr bwMode="auto">
              <a:xfrm>
                <a:off x="2325" y="3866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7" name="Oval 27"/>
              <p:cNvSpPr>
                <a:spLocks noChangeAspect="1" noChangeArrowheads="1"/>
              </p:cNvSpPr>
              <p:nvPr/>
            </p:nvSpPr>
            <p:spPr bwMode="auto">
              <a:xfrm>
                <a:off x="1872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8" name="Oval 28"/>
              <p:cNvSpPr>
                <a:spLocks noChangeAspect="1" noChangeArrowheads="1"/>
              </p:cNvSpPr>
              <p:nvPr/>
            </p:nvSpPr>
            <p:spPr bwMode="auto">
              <a:xfrm>
                <a:off x="1413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19" name="Oval 29"/>
              <p:cNvSpPr>
                <a:spLocks noChangeAspect="1" noChangeArrowheads="1"/>
              </p:cNvSpPr>
              <p:nvPr/>
            </p:nvSpPr>
            <p:spPr bwMode="auto">
              <a:xfrm>
                <a:off x="2256" y="316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0" name="AutoShape 30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 rot="1247942">
                <a:off x="3628" y="2954"/>
                <a:ext cx="932" cy="1126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1" name="Oval 31"/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2" name="Oval 32"/>
              <p:cNvSpPr>
                <a:spLocks noChangeAspect="1" noChangeArrowheads="1"/>
              </p:cNvSpPr>
              <p:nvPr/>
            </p:nvSpPr>
            <p:spPr bwMode="auto">
              <a:xfrm>
                <a:off x="4176" y="3887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3" name="Oval 33"/>
              <p:cNvSpPr>
                <a:spLocks noChangeAspect="1" noChangeArrowheads="1"/>
              </p:cNvSpPr>
              <p:nvPr/>
            </p:nvSpPr>
            <p:spPr bwMode="auto">
              <a:xfrm>
                <a:off x="3936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4" name="Oval 34"/>
              <p:cNvSpPr>
                <a:spLocks noChangeAspect="1" noChangeArrowheads="1"/>
              </p:cNvSpPr>
              <p:nvPr/>
            </p:nvSpPr>
            <p:spPr bwMode="auto">
              <a:xfrm>
                <a:off x="3744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125" name="Oval 35"/>
              <p:cNvSpPr>
                <a:spLocks noChangeAspect="1" noChangeArrowheads="1"/>
              </p:cNvSpPr>
              <p:nvPr/>
            </p:nvSpPr>
            <p:spPr bwMode="auto">
              <a:xfrm>
                <a:off x="4293" y="340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109" name="Text Box 36"/>
            <p:cNvSpPr txBox="1">
              <a:spLocks noChangeArrowheads="1"/>
            </p:cNvSpPr>
            <p:nvPr/>
          </p:nvSpPr>
          <p:spPr bwMode="auto">
            <a:xfrm>
              <a:off x="1649" y="321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4110" name="Text Box 37"/>
            <p:cNvSpPr txBox="1">
              <a:spLocks noChangeArrowheads="1"/>
            </p:cNvSpPr>
            <p:nvPr/>
          </p:nvSpPr>
          <p:spPr bwMode="auto">
            <a:xfrm>
              <a:off x="480" y="2880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4111" name="Text Box 38"/>
            <p:cNvSpPr txBox="1">
              <a:spLocks noChangeArrowheads="1"/>
            </p:cNvSpPr>
            <p:nvPr/>
          </p:nvSpPr>
          <p:spPr bwMode="auto">
            <a:xfrm>
              <a:off x="2448" y="3072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4112" name="Text Box 39"/>
            <p:cNvSpPr txBox="1">
              <a:spLocks noChangeArrowheads="1"/>
            </p:cNvSpPr>
            <p:nvPr/>
          </p:nvSpPr>
          <p:spPr bwMode="auto">
            <a:xfrm>
              <a:off x="2532" y="3081"/>
              <a:ext cx="1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'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29400" y="6550223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688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(global) warping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parametric warps:</a:t>
            </a:r>
          </a:p>
        </p:txBody>
      </p:sp>
      <p:pic>
        <p:nvPicPr>
          <p:cNvPr id="64516" name="Picture 4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0713" y="1963738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524000" y="3059113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translation</a:t>
            </a:r>
          </a:p>
        </p:txBody>
      </p:sp>
      <p:pic>
        <p:nvPicPr>
          <p:cNvPr id="64518" name="Picture 6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978025"/>
            <a:ext cx="1462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7" descr="rot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749425"/>
            <a:ext cx="1755775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117975" y="30448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rotation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6553200" y="29686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aspect</a:t>
            </a:r>
          </a:p>
        </p:txBody>
      </p:sp>
      <p:pic>
        <p:nvPicPr>
          <p:cNvPr id="64522" name="Picture 10" descr="affin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60675" y="4006850"/>
            <a:ext cx="17462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3013075" y="545465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affine</a:t>
            </a:r>
          </a:p>
        </p:txBody>
      </p:sp>
      <p:pic>
        <p:nvPicPr>
          <p:cNvPr id="64524" name="Picture 12" descr="perspect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5275" y="4159250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5491163" y="525145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perspective</a:t>
            </a:r>
          </a:p>
        </p:txBody>
      </p:sp>
      <p:sp>
        <p:nvSpPr>
          <p:cNvPr id="64526" name="TextBox 15"/>
          <p:cNvSpPr txBox="1">
            <a:spLocks noChangeArrowheads="1"/>
          </p:cNvSpPr>
          <p:nvPr/>
        </p:nvSpPr>
        <p:spPr bwMode="auto">
          <a:xfrm>
            <a:off x="7164388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369022910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/>
          <a:lstStyle/>
          <a:p>
            <a:r>
              <a:rPr lang="en-US"/>
              <a:t>Transformation T is a coordinate-changing machine:</a:t>
            </a:r>
          </a:p>
          <a:p>
            <a:r>
              <a:rPr lang="en-US"/>
              <a:t>				p’ = </a:t>
            </a:r>
            <a:r>
              <a:rPr lang="en-US" i="1"/>
              <a:t>T</a:t>
            </a:r>
            <a:r>
              <a:rPr lang="en-US"/>
              <a:t>(p)</a:t>
            </a:r>
          </a:p>
          <a:p>
            <a:r>
              <a:rPr lang="en-US"/>
              <a:t>What does it mean that </a:t>
            </a:r>
            <a:r>
              <a:rPr lang="en-US" i="1"/>
              <a:t>T</a:t>
            </a:r>
            <a:r>
              <a:rPr lang="en-US"/>
              <a:t> is </a:t>
            </a:r>
            <a:r>
              <a:rPr lang="en-US" b="1"/>
              <a:t>global</a:t>
            </a:r>
            <a:r>
              <a:rPr lang="en-US"/>
              <a:t>?</a:t>
            </a:r>
          </a:p>
          <a:p>
            <a:pPr lvl="1"/>
            <a:r>
              <a:rPr lang="en-US"/>
              <a:t>Is the same for any point p</a:t>
            </a:r>
          </a:p>
          <a:p>
            <a:pPr lvl="1"/>
            <a:r>
              <a:rPr lang="en-US"/>
              <a:t>can be described by just a few numbers (parameters)</a:t>
            </a:r>
          </a:p>
          <a:p>
            <a:r>
              <a:rPr lang="en-US"/>
              <a:t>Let’s represent </a:t>
            </a:r>
            <a:r>
              <a:rPr lang="en-US" i="1"/>
              <a:t>T</a:t>
            </a:r>
            <a:r>
              <a:rPr lang="en-US"/>
              <a:t> as a matrix:</a:t>
            </a:r>
          </a:p>
          <a:p>
            <a:r>
              <a:rPr lang="en-US"/>
              <a:t>				  p’ = </a:t>
            </a:r>
            <a:r>
              <a:rPr lang="en-US" b="1"/>
              <a:t>M</a:t>
            </a:r>
            <a:r>
              <a:rPr lang="en-US"/>
              <a:t>p</a:t>
            </a:r>
          </a:p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1352550"/>
            <a:ext cx="1600200" cy="476250"/>
            <a:chOff x="2256" y="2064"/>
            <a:chExt cx="1008" cy="300"/>
          </a:xfrm>
        </p:grpSpPr>
        <p:sp>
          <p:nvSpPr>
            <p:cNvPr id="2061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062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63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54" name="Picture 10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1038225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1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371600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 Box 15"/>
          <p:cNvSpPr txBox="1">
            <a:spLocks noChangeArrowheads="1"/>
          </p:cNvSpPr>
          <p:nvPr/>
        </p:nvSpPr>
        <p:spPr bwMode="auto">
          <a:xfrm>
            <a:off x="1524000" y="2133600"/>
            <a:ext cx="126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= (x,y)</a:t>
            </a:r>
          </a:p>
        </p:txBody>
      </p:sp>
      <p:sp>
        <p:nvSpPr>
          <p:cNvPr id="2057" name="Text Box 16"/>
          <p:cNvSpPr txBox="1">
            <a:spLocks noChangeArrowheads="1"/>
          </p:cNvSpPr>
          <p:nvPr/>
        </p:nvSpPr>
        <p:spPr bwMode="auto">
          <a:xfrm>
            <a:off x="5748338" y="2133600"/>
            <a:ext cx="1566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</a:rPr>
              <a:t>p’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= (x’,y’)</a:t>
            </a:r>
          </a:p>
        </p:txBody>
      </p:sp>
      <p:sp>
        <p:nvSpPr>
          <p:cNvPr id="2058" name="Oval 17"/>
          <p:cNvSpPr>
            <a:spLocks noChangeAspect="1" noChangeArrowheads="1"/>
          </p:cNvSpPr>
          <p:nvPr/>
        </p:nvSpPr>
        <p:spPr bwMode="auto">
          <a:xfrm>
            <a:off x="6129338" y="1481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9" name="Oval 18"/>
          <p:cNvSpPr>
            <a:spLocks noChangeAspect="1" noChangeArrowheads="1"/>
          </p:cNvSpPr>
          <p:nvPr/>
        </p:nvSpPr>
        <p:spPr bwMode="auto">
          <a:xfrm>
            <a:off x="2014538" y="1219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742423" name="Object 2"/>
          <p:cNvGraphicFramePr>
            <a:graphicFrameLocks noChangeAspect="1"/>
          </p:cNvGraphicFramePr>
          <p:nvPr/>
        </p:nvGraphicFramePr>
        <p:xfrm>
          <a:off x="3084513" y="54864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Equation" r:id="rId5" imgW="812520" imgH="469800" progId="Equation.3">
                  <p:embed/>
                </p:oleObj>
              </mc:Choice>
              <mc:Fallback>
                <p:oleObj name="Equation" r:id="rId5" imgW="812520" imgH="469800" progId="Equation.3">
                  <p:embed/>
                  <p:pic>
                    <p:nvPicPr>
                      <p:cNvPr id="7424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4864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TextBox 14"/>
          <p:cNvSpPr txBox="1">
            <a:spLocks noChangeArrowheads="1"/>
          </p:cNvSpPr>
          <p:nvPr/>
        </p:nvSpPr>
        <p:spPr bwMode="auto">
          <a:xfrm>
            <a:off x="7346950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8642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987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Scaling</a:t>
            </a:r>
            <a:r>
              <a:rPr lang="en-US" sz="200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Uniform scaling</a:t>
            </a:r>
            <a:r>
              <a:rPr lang="en-US" sz="2000"/>
              <a:t> means this scalar is the same for all components: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894013"/>
            <a:ext cx="3048000" cy="2743200"/>
            <a:chOff x="816" y="2208"/>
            <a:chExt cx="1920" cy="1728"/>
          </a:xfrm>
        </p:grpSpPr>
        <p:sp>
          <p:nvSpPr>
            <p:cNvPr id="65571" name="Line 5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2" name="Line 6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3" name="Line 7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4" name="Line 8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5" name="Line 9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6" name="Line 10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7" name="Line 11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8" name="Line 12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79" name="Line 13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0" name="Line 14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1" name="Line 15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2" name="Line 16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3" name="Line 17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4" name="Line 18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5" name="Line 19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6" name="Line 20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7" name="Line 21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88" name="Line 22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600200" y="3960813"/>
            <a:ext cx="914400" cy="1066800"/>
            <a:chOff x="1440" y="2928"/>
            <a:chExt cx="576" cy="672"/>
          </a:xfrm>
        </p:grpSpPr>
        <p:sp>
          <p:nvSpPr>
            <p:cNvPr id="65568" name="Freeform 24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569" name="Rectangle 25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570" name="Freeform 26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81600" y="2894013"/>
            <a:ext cx="3048000" cy="2743200"/>
            <a:chOff x="816" y="2208"/>
            <a:chExt cx="1920" cy="1728"/>
          </a:xfrm>
        </p:grpSpPr>
        <p:sp>
          <p:nvSpPr>
            <p:cNvPr id="65550" name="Line 28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1" name="Line 29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2" name="Line 30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3" name="Line 31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4" name="Line 32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5" name="Line 33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6" name="Line 34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7" name="Line 35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8" name="Line 36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59" name="Line 37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0" name="Line 38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1" name="Line 39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2" name="Line 40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3" name="Line 41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4" name="Line 42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5" name="Line 43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6" name="Line 44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567" name="Line 45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6"/>
          <p:cNvGrpSpPr>
            <a:grpSpLocks noChangeAspect="1"/>
          </p:cNvGrpSpPr>
          <p:nvPr/>
        </p:nvGrpSpPr>
        <p:grpSpPr bwMode="auto">
          <a:xfrm>
            <a:off x="6781800" y="2589213"/>
            <a:ext cx="1828800" cy="2133600"/>
            <a:chOff x="1440" y="2928"/>
            <a:chExt cx="576" cy="672"/>
          </a:xfrm>
        </p:grpSpPr>
        <p:sp>
          <p:nvSpPr>
            <p:cNvPr id="65547" name="Freeform 47" descr="Horizontal brick"/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11965"/>
              </a:fgClr>
              <a:bgClr>
                <a:srgbClr val="FFFFFF"/>
              </a:bgClr>
            </a:pattFill>
            <a:ln w="38100">
              <a:solidFill>
                <a:srgbClr val="01196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548" name="Rectangle 48"/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5549" name="Freeform 49"/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5544" name="AutoShape 50"/>
          <p:cNvSpPr>
            <a:spLocks noChangeArrowheads="1"/>
          </p:cNvSpPr>
          <p:nvPr/>
        </p:nvSpPr>
        <p:spPr bwMode="auto">
          <a:xfrm>
            <a:off x="3962400" y="4113213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45" name="Text Box 51"/>
          <p:cNvSpPr txBox="1">
            <a:spLocks noChangeArrowheads="1"/>
          </p:cNvSpPr>
          <p:nvPr/>
        </p:nvSpPr>
        <p:spPr bwMode="auto">
          <a:xfrm>
            <a:off x="4065588" y="4494213"/>
            <a:ext cx="5794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5546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226081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Non-uniform scaling</a:t>
            </a:r>
            <a:r>
              <a:rPr lang="en-US" sz="2000"/>
              <a:t>: different scalars per component: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514600"/>
            <a:ext cx="8001000" cy="2743200"/>
            <a:chOff x="384" y="1584"/>
            <a:chExt cx="5040" cy="17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66596" name="Line 6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7" name="Line 7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8" name="Line 8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9" name="Line 9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0" name="Line 10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1" name="Line 11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2" name="Line 12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3" name="Line 13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4" name="Line 14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5" name="Line 15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6" name="Line 16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7" name="Line 17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8" name="Line 18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09" name="Line 19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0" name="Line 20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1" name="Line 21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2" name="Line 22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613" name="Line 2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66593" name="Freeform 25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94" name="Rectangle 26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95" name="Freeform 27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66575" name="Line 2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6" name="Line 30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7" name="Line 31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8" name="Line 32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79" name="Line 33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0" name="Line 34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1" name="Line 35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2" name="Line 36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3" name="Line 37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4" name="Line 38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5" name="Line 39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6" name="Line 40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7" name="Line 41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8" name="Line 42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89" name="Line 43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0" name="Line 44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1" name="Line 45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592" name="Line 46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66572" name="Freeform 48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3" name="Rectangle 49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4" name="Freeform 50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6570" name="AutoShape 51"/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ru-RU" sz="2400" i="1">
                <a:solidFill>
                  <a:srgbClr val="FFFF00"/>
                </a:solidFill>
              </a:endParaRPr>
            </a:p>
          </p:txBody>
        </p:sp>
        <p:sp>
          <p:nvSpPr>
            <p:cNvPr id="66571" name="Text Box 52"/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X  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2,</a:t>
              </a:r>
              <a:b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Y 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 0.5</a:t>
              </a:r>
            </a:p>
          </p:txBody>
        </p:sp>
      </p:grpSp>
      <p:sp>
        <p:nvSpPr>
          <p:cNvPr id="66565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28456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03350"/>
            <a:ext cx="7772400" cy="4114800"/>
          </a:xfrm>
        </p:spPr>
        <p:txBody>
          <a:bodyPr/>
          <a:lstStyle/>
          <a:p>
            <a:r>
              <a:rPr lang="en-US"/>
              <a:t>Scaling operation: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Or, in matrix form: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837113" y="1384300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Equation" r:id="rId3" imgW="444240" imgH="431640" progId="Equation.3">
                  <p:embed/>
                </p:oleObj>
              </mc:Choice>
              <mc:Fallback>
                <p:oleObj name="Equation" r:id="rId3" imgW="444240" imgH="43164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1384300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3"/>
          <p:cNvGraphicFramePr>
            <a:graphicFrameLocks noChangeAspect="1"/>
          </p:cNvGraphicFramePr>
          <p:nvPr/>
        </p:nvGraphicFramePr>
        <p:xfrm>
          <a:off x="4030663" y="3441700"/>
          <a:ext cx="327183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Equation" r:id="rId5" imgW="1091880" imgH="469800" progId="Equation.3">
                  <p:embed/>
                </p:oleObj>
              </mc:Choice>
              <mc:Fallback>
                <p:oleObj name="Equation" r:id="rId5" imgW="1091880" imgH="469800" progId="Equation.3">
                  <p:embed/>
                  <p:pic>
                    <p:nvPicPr>
                      <p:cNvPr id="7178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3441700"/>
                        <a:ext cx="327183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30" name="AutoShape 6"/>
          <p:cNvSpPr>
            <a:spLocks/>
          </p:cNvSpPr>
          <p:nvPr/>
        </p:nvSpPr>
        <p:spPr bwMode="auto">
          <a:xfrm rot="-5400000">
            <a:off x="5811838" y="4413250"/>
            <a:ext cx="2286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17831" name="Text Box 7"/>
          <p:cNvSpPr txBox="1">
            <a:spLocks noChangeArrowheads="1"/>
          </p:cNvSpPr>
          <p:nvPr/>
        </p:nvSpPr>
        <p:spPr bwMode="auto">
          <a:xfrm>
            <a:off x="4767263" y="5137150"/>
            <a:ext cx="2336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</a:rPr>
              <a:t>scaling matrix S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0" name="TextBox 51"/>
          <p:cNvSpPr txBox="1">
            <a:spLocks noChangeArrowheads="1"/>
          </p:cNvSpPr>
          <p:nvPr/>
        </p:nvSpPr>
        <p:spPr bwMode="auto">
          <a:xfrm>
            <a:off x="7493000" y="6621463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13791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30" grpId="0" animBg="1"/>
      <p:bldP spid="7178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452596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/>
              <a:t>Feature Detection</a:t>
            </a:r>
            <a:br>
              <a:rPr lang="en-US" sz="2800" dirty="0"/>
            </a:br>
            <a:r>
              <a:rPr lang="en-US" sz="2400" dirty="0"/>
              <a:t>Identify the interest points</a:t>
            </a:r>
            <a:endParaRPr lang="en-US" sz="1000" dirty="0"/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Feature Description</a:t>
            </a:r>
            <a:br>
              <a:rPr lang="en-US" dirty="0"/>
            </a:br>
            <a:r>
              <a:rPr lang="en-US" dirty="0"/>
              <a:t>Extract vector feature descriptor surrounding each interest point</a:t>
            </a:r>
            <a:endParaRPr lang="en-US" sz="1000" b="1" dirty="0"/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Feature Matching</a:t>
            </a:r>
            <a:br>
              <a:rPr lang="en-US" dirty="0"/>
            </a:br>
            <a:r>
              <a:rPr lang="en-US" dirty="0"/>
              <a:t>Determine correspondence between descriptors in two views</a:t>
            </a:r>
            <a:endParaRPr lang="en-US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b="1" dirty="0"/>
              <a:t>Image Alignment</a:t>
            </a:r>
            <a:br>
              <a:rPr lang="en-US" dirty="0"/>
            </a:br>
            <a:r>
              <a:rPr lang="en-US" dirty="0"/>
              <a:t>Compute a transformation matrix between two images</a:t>
            </a:r>
            <a:endParaRPr lang="en-US" sz="2400" dirty="0"/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13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014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4049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81590F-9E52-4085-95AB-07EB27ACCB97}"/>
              </a:ext>
            </a:extLst>
          </p:cNvPr>
          <p:cNvSpPr txBox="1"/>
          <p:nvPr/>
        </p:nvSpPr>
        <p:spPr>
          <a:xfrm>
            <a:off x="7089997" y="6549834"/>
            <a:ext cx="212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K. Grauman</a:t>
            </a:r>
          </a:p>
        </p:txBody>
      </p:sp>
      <p:pic>
        <p:nvPicPr>
          <p:cNvPr id="24" name="Picture 23" descr="homography">
            <a:extLst>
              <a:ext uri="{FF2B5EF4-FFF2-40B4-BE49-F238E27FC236}">
                <a16:creationId xmlns:a16="http://schemas.microsoft.com/office/drawing/2014/main" id="{725A4D7F-404D-4648-91FA-DBE7DD2E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84873" y="5273070"/>
            <a:ext cx="2986087" cy="149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237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313" y="0"/>
            <a:ext cx="6973887" cy="1143000"/>
          </a:xfrm>
        </p:spPr>
        <p:txBody>
          <a:bodyPr/>
          <a:lstStyle/>
          <a:p>
            <a:r>
              <a:rPr lang="en-US" sz="3000"/>
              <a:t>What transformations can be represented with a 2x2 matrix?</a:t>
            </a:r>
          </a:p>
        </p:txBody>
      </p:sp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838200" y="3055938"/>
            <a:ext cx="35798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Rotate around (0,0)?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43000" y="3649663"/>
          <a:ext cx="3224213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3" name="Equation" r:id="rId4" imgW="1460160" imgH="355320" progId="Equation.3">
                  <p:embed/>
                </p:oleObj>
              </mc:Choice>
              <mc:Fallback>
                <p:oleObj name="Equation" r:id="rId4" imgW="1460160" imgH="3553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49663"/>
                        <a:ext cx="3224213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2" name="Object 3"/>
          <p:cNvGraphicFramePr>
            <a:graphicFrameLocks noChangeAspect="1"/>
          </p:cNvGraphicFramePr>
          <p:nvPr/>
        </p:nvGraphicFramePr>
        <p:xfrm>
          <a:off x="5016500" y="3594100"/>
          <a:ext cx="3454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4" name="Equation" r:id="rId6" imgW="1701720" imgH="457200" progId="Equation.3">
                  <p:embed/>
                </p:oleObj>
              </mc:Choice>
              <mc:Fallback>
                <p:oleObj name="Equation" r:id="rId6" imgW="1701720" imgH="457200" progId="Equation.3">
                  <p:embed/>
                  <p:pic>
                    <p:nvPicPr>
                      <p:cNvPr id="7260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594100"/>
                        <a:ext cx="3454400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7"/>
          <p:cNvSpPr txBox="1">
            <a:spLocks noChangeArrowheads="1"/>
          </p:cNvSpPr>
          <p:nvPr/>
        </p:nvSpPr>
        <p:spPr bwMode="auto">
          <a:xfrm>
            <a:off x="838200" y="4721225"/>
            <a:ext cx="1677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Shear?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101725" y="5311775"/>
          <a:ext cx="21018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5" name="Equation" r:id="rId8" imgW="952200" imgH="457200" progId="Equation.3">
                  <p:embed/>
                </p:oleObj>
              </mc:Choice>
              <mc:Fallback>
                <p:oleObj name="Equation" r:id="rId8" imgW="952200" imgH="45720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311775"/>
                        <a:ext cx="21018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5" name="Object 5"/>
          <p:cNvGraphicFramePr>
            <a:graphicFrameLocks noChangeAspect="1"/>
          </p:cNvGraphicFramePr>
          <p:nvPr/>
        </p:nvGraphicFramePr>
        <p:xfrm>
          <a:off x="5046663" y="5241925"/>
          <a:ext cx="324961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6" name="Equation" r:id="rId10" imgW="1384200" imgH="482400" progId="Equation.3">
                  <p:embed/>
                </p:oleObj>
              </mc:Choice>
              <mc:Fallback>
                <p:oleObj name="Equation" r:id="rId10" imgW="1384200" imgH="482400" progId="Equation.3">
                  <p:embed/>
                  <p:pic>
                    <p:nvPicPr>
                      <p:cNvPr id="7260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5241925"/>
                        <a:ext cx="3249612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Box 9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4108" name="Text Box 7"/>
          <p:cNvSpPr txBox="1">
            <a:spLocks noChangeArrowheads="1"/>
          </p:cNvSpPr>
          <p:nvPr/>
        </p:nvSpPr>
        <p:spPr bwMode="auto">
          <a:xfrm>
            <a:off x="846138" y="1165225"/>
            <a:ext cx="212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Scaling?</a:t>
            </a:r>
          </a:p>
        </p:txBody>
      </p:sp>
      <p:graphicFrame>
        <p:nvGraphicFramePr>
          <p:cNvPr id="4102" name="Object 4"/>
          <p:cNvGraphicFramePr>
            <a:graphicFrameLocks noChangeAspect="1"/>
          </p:cNvGraphicFramePr>
          <p:nvPr/>
        </p:nvGraphicFramePr>
        <p:xfrm>
          <a:off x="1220788" y="1616075"/>
          <a:ext cx="16319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7" name="Equation" r:id="rId12" imgW="647640" imgH="482400" progId="Equation.3">
                  <p:embed/>
                </p:oleObj>
              </mc:Choice>
              <mc:Fallback>
                <p:oleObj name="Equation" r:id="rId12" imgW="647640" imgH="482400" progId="Equation.3">
                  <p:embed/>
                  <p:pic>
                    <p:nvPicPr>
                      <p:cNvPr id="41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616075"/>
                        <a:ext cx="1631950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01" name="Object 5"/>
          <p:cNvGraphicFramePr>
            <a:graphicFrameLocks noChangeAspect="1"/>
          </p:cNvGraphicFramePr>
          <p:nvPr/>
        </p:nvGraphicFramePr>
        <p:xfrm>
          <a:off x="4973638" y="1566863"/>
          <a:ext cx="284797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8" name="Equation" r:id="rId14" imgW="1231560" imgH="482400" progId="Equation.3">
                  <p:embed/>
                </p:oleObj>
              </mc:Choice>
              <mc:Fallback>
                <p:oleObj name="Equation" r:id="rId14" imgW="1231560" imgH="482400" progId="Equation.3">
                  <p:embed/>
                  <p:pic>
                    <p:nvPicPr>
                      <p:cNvPr id="7250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1566863"/>
                        <a:ext cx="2847975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8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313" y="0"/>
            <a:ext cx="6973887" cy="1143000"/>
          </a:xfrm>
        </p:spPr>
        <p:txBody>
          <a:bodyPr/>
          <a:lstStyle/>
          <a:p>
            <a:r>
              <a:rPr lang="en-US" sz="3000"/>
              <a:t>What transformations can be represented with a 2x2 matrix?</a:t>
            </a:r>
          </a:p>
        </p:txBody>
      </p:sp>
      <p:sp>
        <p:nvSpPr>
          <p:cNvPr id="5128" name="TextBox 9"/>
          <p:cNvSpPr txBox="1">
            <a:spLocks noChangeArrowheads="1"/>
          </p:cNvSpPr>
          <p:nvPr/>
        </p:nvSpPr>
        <p:spPr bwMode="auto">
          <a:xfrm>
            <a:off x="7419975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838200" y="1384300"/>
            <a:ext cx="3489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Mirror about Y axis?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219200" y="2035175"/>
          <a:ext cx="10096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2" name="Equation" r:id="rId3" imgW="457200" imgH="355320" progId="Equation.3">
                  <p:embed/>
                </p:oleObj>
              </mc:Choice>
              <mc:Fallback>
                <p:oleObj name="Equation" r:id="rId3" imgW="457200" imgH="35532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35175"/>
                        <a:ext cx="1009650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572000" y="1903413"/>
          <a:ext cx="2971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3" name="Equation" r:id="rId5" imgW="1168200" imgH="380880" progId="Equation.3">
                  <p:embed/>
                </p:oleObj>
              </mc:Choice>
              <mc:Fallback>
                <p:oleObj name="Equation" r:id="rId5" imgW="1168200" imgH="380880" progId="Equation.3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03413"/>
                        <a:ext cx="29718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7"/>
          <p:cNvSpPr txBox="1">
            <a:spLocks noChangeArrowheads="1"/>
          </p:cNvSpPr>
          <p:nvPr/>
        </p:nvSpPr>
        <p:spPr bwMode="auto">
          <a:xfrm>
            <a:off x="838200" y="3289300"/>
            <a:ext cx="3105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Mirror over (0,0)?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295400" y="4016375"/>
          <a:ext cx="103663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4" name="Equation" r:id="rId7" imgW="469800" imgH="355320" progId="Equation.3">
                  <p:embed/>
                </p:oleObj>
              </mc:Choice>
              <mc:Fallback>
                <p:oleObj name="Equation" r:id="rId7" imgW="469800" imgH="355320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16375"/>
                        <a:ext cx="1036638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/>
        </p:nvGraphicFramePr>
        <p:xfrm>
          <a:off x="4575175" y="3906838"/>
          <a:ext cx="31972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5" name="Equation" r:id="rId9" imgW="1257120" imgH="380880" progId="Equation.3">
                  <p:embed/>
                </p:oleObj>
              </mc:Choice>
              <mc:Fallback>
                <p:oleObj name="Equation" r:id="rId9" imgW="1257120" imgH="380880" progId="Equation.3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3906838"/>
                        <a:ext cx="3197225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 Box 4"/>
          <p:cNvSpPr txBox="1">
            <a:spLocks noChangeArrowheads="1"/>
          </p:cNvSpPr>
          <p:nvPr/>
        </p:nvSpPr>
        <p:spPr bwMode="auto">
          <a:xfrm>
            <a:off x="890588" y="5108575"/>
            <a:ext cx="240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2D Translation?</a:t>
            </a:r>
          </a:p>
        </p:txBody>
      </p:sp>
      <p:graphicFrame>
        <p:nvGraphicFramePr>
          <p:cNvPr id="5126" name="Object 2"/>
          <p:cNvGraphicFramePr>
            <a:graphicFrameLocks noChangeAspect="1"/>
          </p:cNvGraphicFramePr>
          <p:nvPr/>
        </p:nvGraphicFramePr>
        <p:xfrm>
          <a:off x="1427163" y="5648325"/>
          <a:ext cx="1425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6" name="Equation" r:id="rId11" imgW="647640" imgH="457200" progId="Equation.3">
                  <p:embed/>
                </p:oleObj>
              </mc:Choice>
              <mc:Fallback>
                <p:oleObj name="Equation" r:id="rId11" imgW="647640" imgH="457200" progId="Equation.3">
                  <p:embed/>
                  <p:pic>
                    <p:nvPicPr>
                      <p:cNvPr id="51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5648325"/>
                        <a:ext cx="14255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4735513" y="5856288"/>
            <a:ext cx="749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0391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2D Linear Transformations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038" y="2443163"/>
            <a:ext cx="8566150" cy="47879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Only linear 2D transformations can be represented with a 2x2 matrix.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Linear transformations are combinations of …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Scale,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Rotation,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Shear, and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Mirror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74988" y="1092200"/>
          <a:ext cx="2773362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6" name="Equation" r:id="rId4" imgW="1117440" imgH="457200" progId="Equation.3">
                  <p:embed/>
                </p:oleObj>
              </mc:Choice>
              <mc:Fallback>
                <p:oleObj name="Equation" r:id="rId4" imgW="1117440" imgH="457200" progId="Equation.3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1092200"/>
                        <a:ext cx="2773362" cy="1131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7346950" y="6532563"/>
            <a:ext cx="255587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262295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r>
              <a:rPr lang="en-US" sz="3600" dirty="0"/>
              <a:t>Homogeneous coordinates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325926" y="3184525"/>
            <a:ext cx="2625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homogeneous image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coordinates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52588" y="419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Converting </a:t>
            </a:r>
            <a:r>
              <a:rPr lang="en-US" sz="2800" i="1" dirty="0">
                <a:solidFill>
                  <a:srgbClr val="000000"/>
                </a:solidFill>
              </a:rPr>
              <a:t>from</a:t>
            </a:r>
            <a:r>
              <a:rPr lang="en-US" sz="2800" dirty="0">
                <a:solidFill>
                  <a:srgbClr val="000000"/>
                </a:solidFill>
              </a:rPr>
              <a:t> homogeneous coordinates</a:t>
            </a:r>
          </a:p>
        </p:txBody>
      </p:sp>
      <p:pic>
        <p:nvPicPr>
          <p:cNvPr id="20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2033588"/>
            <a:ext cx="18430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4800600"/>
            <a:ext cx="26225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904988" y="1295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To convert to homogeneous coordinates:</a:t>
            </a:r>
          </a:p>
        </p:txBody>
      </p:sp>
    </p:spTree>
    <p:extLst>
      <p:ext uri="{BB962C8B-B14F-4D97-AF65-F5344CB8AC3E}">
        <p14:creationId xmlns:p14="http://schemas.microsoft.com/office/powerpoint/2010/main" val="9741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How can we represent 2d translation as a 3x3 matrix using homogeneous coordinates?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Using the rightmost column:</a:t>
            </a:r>
          </a:p>
        </p:txBody>
      </p:sp>
      <p:graphicFrame>
        <p:nvGraphicFramePr>
          <p:cNvPr id="732164" name="Object 2"/>
          <p:cNvGraphicFramePr>
            <a:graphicFrameLocks noChangeAspect="1"/>
          </p:cNvGraphicFramePr>
          <p:nvPr/>
        </p:nvGraphicFramePr>
        <p:xfrm>
          <a:off x="1524000" y="3795713"/>
          <a:ext cx="41036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5" name="Equation" r:id="rId3" imgW="1638000" imgH="736560" progId="Equation.3">
                  <p:embed/>
                </p:oleObj>
              </mc:Choice>
              <mc:Fallback>
                <p:oleObj name="Equation" r:id="rId3" imgW="1638000" imgH="736560" progId="Equation.3">
                  <p:embed/>
                  <p:pic>
                    <p:nvPicPr>
                      <p:cNvPr id="7321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95713"/>
                        <a:ext cx="4103688" cy="184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870075" y="1822450"/>
          <a:ext cx="14239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6" name="Equation" r:id="rId5" imgW="647640" imgH="457200" progId="Equation.3">
                  <p:embed/>
                </p:oleObj>
              </mc:Choice>
              <mc:Fallback>
                <p:oleObj name="Equation" r:id="rId5" imgW="647640" imgH="4572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822450"/>
                        <a:ext cx="1423988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Box 4"/>
          <p:cNvSpPr txBox="1">
            <a:spLocks noChangeArrowheads="1"/>
          </p:cNvSpPr>
          <p:nvPr/>
        </p:nvSpPr>
        <p:spPr bwMode="auto">
          <a:xfrm>
            <a:off x="7456488" y="6511925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19498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</a:t>
            </a:r>
          </a:p>
        </p:txBody>
      </p:sp>
      <p:graphicFrame>
        <p:nvGraphicFramePr>
          <p:cNvPr id="921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7963" y="1981200"/>
          <a:ext cx="3722687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Equation" r:id="rId3" imgW="1942920" imgH="736560" progId="Equation.3">
                  <p:embed/>
                </p:oleObj>
              </mc:Choice>
              <mc:Fallback>
                <p:oleObj name="Equation" r:id="rId3" imgW="1942920" imgH="73656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981200"/>
                        <a:ext cx="3722687" cy="141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03363" y="3830638"/>
            <a:ext cx="2541587" cy="2287587"/>
            <a:chOff x="816" y="2208"/>
            <a:chExt cx="1920" cy="1728"/>
          </a:xfrm>
        </p:grpSpPr>
        <p:sp>
          <p:nvSpPr>
            <p:cNvPr id="9255" name="Line 6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6" name="Line 7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7" name="Line 8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8" name="Line 9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9" name="Line 10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0" name="Line 11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1" name="Line 12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2" name="Line 13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3" name="Line 14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4" name="Line 15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5" name="Line 16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6" name="Line 17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7" name="Line 18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8" name="Line 19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69" name="Line 20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0" name="Line 21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1" name="Line 22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72" name="Line 23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328863" y="4719638"/>
            <a:ext cx="763587" cy="890587"/>
            <a:chOff x="1440" y="2928"/>
            <a:chExt cx="576" cy="672"/>
          </a:xfrm>
        </p:grpSpPr>
        <p:sp>
          <p:nvSpPr>
            <p:cNvPr id="9252" name="Freeform 25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53" name="Rectangle 26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54" name="Freeform 27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5316538" y="3830638"/>
            <a:ext cx="2541587" cy="2287587"/>
            <a:chOff x="816" y="2208"/>
            <a:chExt cx="1920" cy="1728"/>
          </a:xfrm>
        </p:grpSpPr>
        <p:sp>
          <p:nvSpPr>
            <p:cNvPr id="9234" name="Line 29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5" name="Line 30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6" name="Line 31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7" name="Line 32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8" name="Line 33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9" name="Line 34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0" name="Line 35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1" name="Line 36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2" name="Line 37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3" name="Line 38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4" name="Line 39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5" name="Line 40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6" name="Line 41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7" name="Line 42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8" name="Line 43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9" name="Line 44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0" name="Line 45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51" name="Line 46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23" name="AutoShape 47"/>
          <p:cNvSpPr>
            <a:spLocks noChangeArrowheads="1"/>
          </p:cNvSpPr>
          <p:nvPr/>
        </p:nvSpPr>
        <p:spPr bwMode="auto">
          <a:xfrm>
            <a:off x="4298950" y="4846638"/>
            <a:ext cx="636588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>
              <a:solidFill>
                <a:srgbClr val="FFFF00"/>
              </a:solidFill>
            </a:endParaRPr>
          </a:p>
        </p:txBody>
      </p:sp>
      <p:sp>
        <p:nvSpPr>
          <p:cNvPr id="9224" name="Text Box 48"/>
          <p:cNvSpPr txBox="1">
            <a:spLocks noChangeArrowheads="1"/>
          </p:cNvSpPr>
          <p:nvPr/>
        </p:nvSpPr>
        <p:spPr bwMode="auto">
          <a:xfrm>
            <a:off x="4252913" y="5097463"/>
            <a:ext cx="750887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2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= 1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6651625" y="4516438"/>
            <a:ext cx="763588" cy="890587"/>
            <a:chOff x="1440" y="2928"/>
            <a:chExt cx="576" cy="672"/>
          </a:xfrm>
        </p:grpSpPr>
        <p:sp>
          <p:nvSpPr>
            <p:cNvPr id="9231" name="Freeform 50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2" name="Rectangle 51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3" name="Freeform 52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9226" name="AutoShape 53"/>
          <p:cNvSpPr>
            <a:spLocks noChangeArrowheads="1"/>
          </p:cNvSpPr>
          <p:nvPr/>
        </p:nvSpPr>
        <p:spPr bwMode="auto">
          <a:xfrm>
            <a:off x="5776913" y="160337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7" name="AutoShape 54"/>
          <p:cNvSpPr>
            <a:spLocks noChangeArrowheads="1"/>
          </p:cNvSpPr>
          <p:nvPr/>
        </p:nvSpPr>
        <p:spPr bwMode="auto">
          <a:xfrm>
            <a:off x="4791075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8" name="AutoShape 55"/>
          <p:cNvSpPr>
            <a:spLocks noChangeArrowheads="1"/>
          </p:cNvSpPr>
          <p:nvPr/>
        </p:nvSpPr>
        <p:spPr bwMode="auto">
          <a:xfrm>
            <a:off x="2855913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>
              <a:solidFill>
                <a:srgbClr val="000000"/>
              </a:solidFill>
            </a:endParaRPr>
          </a:p>
        </p:txBody>
      </p:sp>
      <p:sp>
        <p:nvSpPr>
          <p:cNvPr id="9229" name="Rectangle 57"/>
          <p:cNvSpPr>
            <a:spLocks noChangeArrowheads="1"/>
          </p:cNvSpPr>
          <p:nvPr/>
        </p:nvSpPr>
        <p:spPr bwMode="auto">
          <a:xfrm>
            <a:off x="2381250" y="982663"/>
            <a:ext cx="3900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Homogeneous Coordinates</a:t>
            </a:r>
          </a:p>
        </p:txBody>
      </p:sp>
      <p:sp>
        <p:nvSpPr>
          <p:cNvPr id="9230" name="TextBox 4"/>
          <p:cNvSpPr txBox="1">
            <a:spLocks noChangeArrowheads="1"/>
          </p:cNvSpPr>
          <p:nvPr/>
        </p:nvSpPr>
        <p:spPr bwMode="auto">
          <a:xfrm>
            <a:off x="7456488" y="6584950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266155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Basic 2D Transformations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Basic 2D transformations as 3x3 matrices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143000" y="4068763"/>
          <a:ext cx="318293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3" name="Equation" r:id="rId4" imgW="2057400" imgH="711000" progId="Equation.3">
                  <p:embed/>
                </p:oleObj>
              </mc:Choice>
              <mc:Fallback>
                <p:oleObj name="Equation" r:id="rId4" imgW="2057400" imgH="7110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68763"/>
                        <a:ext cx="3182938" cy="1100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577975" y="1868488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4" name="Equation" r:id="rId6" imgW="1333440" imgH="698400" progId="Equation.3">
                  <p:embed/>
                </p:oleObj>
              </mc:Choice>
              <mc:Fallback>
                <p:oleObj name="Equation" r:id="rId6" imgW="1333440" imgH="698400" progId="Equation.3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1868488"/>
                        <a:ext cx="2101850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5510213" y="4068763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5" name="Equation" r:id="rId8" imgW="1600200" imgH="711000" progId="Equation.3">
                  <p:embed/>
                </p:oleObj>
              </mc:Choice>
              <mc:Fallback>
                <p:oleObj name="Equation" r:id="rId8" imgW="1600200" imgH="71100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4068763"/>
                        <a:ext cx="2522537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1981200" y="2979738"/>
            <a:ext cx="1293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Translate</a:t>
            </a: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2057400" y="5189538"/>
            <a:ext cx="96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Rotate</a:t>
            </a:r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6248400" y="5189538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Shear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5510213" y="1858963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6" name="Equation" r:id="rId10" imgW="1447560" imgH="711000" progId="Equation.3">
                  <p:embed/>
                </p:oleObj>
              </mc:Choice>
              <mc:Fallback>
                <p:oleObj name="Equation" r:id="rId10" imgW="144756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1858963"/>
                        <a:ext cx="2282825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248400" y="3001963"/>
            <a:ext cx="842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10252" name="TextBox 4"/>
          <p:cNvSpPr txBox="1">
            <a:spLocks noChangeArrowheads="1"/>
          </p:cNvSpPr>
          <p:nvPr/>
        </p:nvSpPr>
        <p:spPr bwMode="auto">
          <a:xfrm>
            <a:off x="7456488" y="6511925"/>
            <a:ext cx="2555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Alyosha Efros</a:t>
            </a:r>
          </a:p>
        </p:txBody>
      </p:sp>
    </p:spTree>
    <p:extLst>
      <p:ext uri="{BB962C8B-B14F-4D97-AF65-F5344CB8AC3E}">
        <p14:creationId xmlns:p14="http://schemas.microsoft.com/office/powerpoint/2010/main" val="26067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2D Affine Transformations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3173413"/>
            <a:ext cx="8566150" cy="4940300"/>
          </a:xfrm>
        </p:spPr>
        <p:txBody>
          <a:bodyPr/>
          <a:lstStyle/>
          <a:p>
            <a:r>
              <a:rPr lang="en-US"/>
              <a:t>Affine transformations are combinations of …</a:t>
            </a:r>
          </a:p>
          <a:p>
            <a:pPr lvl="1"/>
            <a:r>
              <a:rPr lang="en-US" sz="2400"/>
              <a:t>Linear transformations, and</a:t>
            </a:r>
          </a:p>
          <a:p>
            <a:pPr lvl="1"/>
            <a:r>
              <a:rPr lang="en-US" sz="2400"/>
              <a:t>Translations</a:t>
            </a:r>
          </a:p>
          <a:p>
            <a:endParaRPr lang="en-US" sz="1200"/>
          </a:p>
          <a:p>
            <a:r>
              <a:rPr lang="en-US"/>
              <a:t>Parallel lines remain parallel</a:t>
            </a:r>
          </a:p>
          <a:p>
            <a:pPr lvl="1"/>
            <a:endParaRPr lang="en-US" sz="180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989263" y="132873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Equation" r:id="rId4" imgW="1384200" imgH="711000" progId="Equation.3">
                  <p:embed/>
                </p:oleObj>
              </mc:Choice>
              <mc:Fallback>
                <p:oleObj name="Equation" r:id="rId4" imgW="1384200" imgH="711000" progId="Equation.3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1328738"/>
                        <a:ext cx="2808287" cy="144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299984" y="5607408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-1318191">
            <a:off x="4311222" y="5455008"/>
            <a:ext cx="1143000" cy="457200"/>
          </a:xfrm>
          <a:prstGeom prst="parallelogram">
            <a:avLst>
              <a:gd name="adj" fmla="val 625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3909584" y="5683608"/>
            <a:ext cx="3048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63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 alignment</a:t>
            </a:r>
          </a:p>
          <a:p>
            <a:pPr lvl="1"/>
            <a:r>
              <a:rPr lang="en-US" dirty="0"/>
              <a:t>2D transformations</a:t>
            </a:r>
          </a:p>
          <a:p>
            <a:pPr lvl="1"/>
            <a:r>
              <a:rPr lang="en-US" b="1" dirty="0"/>
              <a:t>Affine fit</a:t>
            </a:r>
          </a:p>
          <a:p>
            <a:pPr lvl="1"/>
            <a:r>
              <a:rPr lang="en-US" dirty="0"/>
              <a:t>RANSAC for robust fitting</a:t>
            </a:r>
          </a:p>
        </p:txBody>
      </p:sp>
    </p:spTree>
    <p:extLst>
      <p:ext uri="{BB962C8B-B14F-4D97-AF65-F5344CB8AC3E}">
        <p14:creationId xmlns:p14="http://schemas.microsoft.com/office/powerpoint/2010/main" val="4290005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Image alignment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39782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Two broad approaches:</a:t>
            </a:r>
          </a:p>
          <a:p>
            <a:pPr lvl="1" eaLnBrk="1" hangingPunct="1"/>
            <a:r>
              <a:rPr lang="en-US" sz="2400" dirty="0"/>
              <a:t>Direct (pixel-based) alignment</a:t>
            </a:r>
          </a:p>
          <a:p>
            <a:pPr lvl="2" eaLnBrk="1" hangingPunct="1"/>
            <a:r>
              <a:rPr lang="en-US" sz="2000" dirty="0"/>
              <a:t>Search for alignment where most pixels agree</a:t>
            </a:r>
          </a:p>
          <a:p>
            <a:pPr lvl="1" eaLnBrk="1" hangingPunct="1"/>
            <a:r>
              <a:rPr lang="en-US" sz="2400" dirty="0"/>
              <a:t>Feature-based alignment</a:t>
            </a:r>
          </a:p>
          <a:p>
            <a:pPr lvl="2" eaLnBrk="1" hangingPunct="1"/>
            <a:r>
              <a:rPr lang="en-US" sz="2000" dirty="0"/>
              <a:t>Search for alignment where </a:t>
            </a:r>
            <a:r>
              <a:rPr lang="en-US" sz="2000" i="1" dirty="0"/>
              <a:t>extracted features</a:t>
            </a:r>
            <a:r>
              <a:rPr lang="en-US" sz="2000" dirty="0"/>
              <a:t> agree</a:t>
            </a:r>
          </a:p>
          <a:p>
            <a:pPr lvl="2" eaLnBrk="1" hangingPunct="1"/>
            <a:r>
              <a:rPr lang="en-US" sz="2000" dirty="0"/>
              <a:t>Can be verified using pixel-based alignmen</a:t>
            </a:r>
            <a:r>
              <a:rPr lang="en-US" dirty="0"/>
              <a:t>t</a:t>
            </a:r>
          </a:p>
        </p:txBody>
      </p:sp>
      <p:sp>
        <p:nvSpPr>
          <p:cNvPr id="75780" name="Line 6"/>
          <p:cNvSpPr>
            <a:spLocks noChangeShapeType="1"/>
          </p:cNvSpPr>
          <p:nvPr/>
        </p:nvSpPr>
        <p:spPr bwMode="auto">
          <a:xfrm flipV="1">
            <a:off x="4540250" y="256698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5781" name="AutoShape 11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2025650" y="1347788"/>
            <a:ext cx="2241550" cy="23209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2" name="Oval 7"/>
          <p:cNvSpPr>
            <a:spLocks noChangeAspect="1" noChangeArrowheads="1"/>
          </p:cNvSpPr>
          <p:nvPr/>
        </p:nvSpPr>
        <p:spPr bwMode="auto">
          <a:xfrm>
            <a:off x="3081338" y="1609725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3" name="Oval 12"/>
          <p:cNvSpPr>
            <a:spLocks noChangeAspect="1" noChangeArrowheads="1"/>
          </p:cNvSpPr>
          <p:nvPr/>
        </p:nvSpPr>
        <p:spPr bwMode="auto">
          <a:xfrm>
            <a:off x="3690938" y="3252788"/>
            <a:ext cx="119062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4" name="Oval 18"/>
          <p:cNvSpPr>
            <a:spLocks noChangeAspect="1" noChangeArrowheads="1"/>
          </p:cNvSpPr>
          <p:nvPr/>
        </p:nvSpPr>
        <p:spPr bwMode="auto">
          <a:xfrm>
            <a:off x="2971800" y="2863850"/>
            <a:ext cx="119063" cy="1190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5" name="Oval 19"/>
          <p:cNvSpPr>
            <a:spLocks noChangeAspect="1" noChangeArrowheads="1"/>
          </p:cNvSpPr>
          <p:nvPr/>
        </p:nvSpPr>
        <p:spPr bwMode="auto">
          <a:xfrm>
            <a:off x="2243138" y="2449513"/>
            <a:ext cx="119062" cy="119062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6" name="Oval 21"/>
          <p:cNvSpPr>
            <a:spLocks noChangeAspect="1" noChangeArrowheads="1"/>
          </p:cNvSpPr>
          <p:nvPr/>
        </p:nvSpPr>
        <p:spPr bwMode="auto">
          <a:xfrm>
            <a:off x="3581400" y="2144713"/>
            <a:ext cx="119063" cy="11906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7" name="AutoShape 5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759450" y="1804988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8" name="Oval 8"/>
          <p:cNvSpPr>
            <a:spLocks noChangeAspect="1" noChangeArrowheads="1"/>
          </p:cNvSpPr>
          <p:nvPr/>
        </p:nvSpPr>
        <p:spPr bwMode="auto">
          <a:xfrm>
            <a:off x="6629400" y="2144713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89" name="Oval 10"/>
          <p:cNvSpPr>
            <a:spLocks noChangeAspect="1" noChangeArrowheads="1"/>
          </p:cNvSpPr>
          <p:nvPr/>
        </p:nvSpPr>
        <p:spPr bwMode="auto">
          <a:xfrm>
            <a:off x="6629400" y="3286125"/>
            <a:ext cx="119063" cy="11906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0" name="Oval 17"/>
          <p:cNvSpPr>
            <a:spLocks noChangeAspect="1" noChangeArrowheads="1"/>
          </p:cNvSpPr>
          <p:nvPr/>
        </p:nvSpPr>
        <p:spPr bwMode="auto">
          <a:xfrm>
            <a:off x="6248400" y="2863850"/>
            <a:ext cx="119063" cy="1190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1" name="Oval 20"/>
          <p:cNvSpPr>
            <a:spLocks noChangeAspect="1" noChangeArrowheads="1"/>
          </p:cNvSpPr>
          <p:nvPr/>
        </p:nvSpPr>
        <p:spPr bwMode="auto">
          <a:xfrm>
            <a:off x="5943600" y="2449513"/>
            <a:ext cx="119063" cy="119062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92" name="Oval 22"/>
          <p:cNvSpPr>
            <a:spLocks noChangeAspect="1" noChangeArrowheads="1"/>
          </p:cNvSpPr>
          <p:nvPr/>
        </p:nvSpPr>
        <p:spPr bwMode="auto">
          <a:xfrm>
            <a:off x="6815138" y="2525713"/>
            <a:ext cx="119062" cy="11906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873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is the purpose of the “ratio test” for local feature matching?</a:t>
            </a:r>
          </a:p>
          <a:p>
            <a:r>
              <a:rPr lang="en-US" sz="2800" dirty="0"/>
              <a:t>What aspects of the SIFT descriptor design promote robustness to lighting changes?  Robustness to rotation and scale?</a:t>
            </a:r>
          </a:p>
          <a:p>
            <a:r>
              <a:rPr lang="en-US" sz="2800" dirty="0"/>
              <a:t>Does extracting multiple </a:t>
            </a:r>
            <a:r>
              <a:rPr lang="en-US" sz="2800" dirty="0" err="1"/>
              <a:t>keypoints</a:t>
            </a:r>
            <a:r>
              <a:rPr lang="en-US" sz="2800" dirty="0"/>
              <a:t> for multiple local maxima in scale space help recall or precision during feature matching?</a:t>
            </a:r>
          </a:p>
          <a:p>
            <a:r>
              <a:rPr lang="en-US" sz="2800" dirty="0"/>
              <a:t>How far in the image plane can an object rotate before the SIFT descriptors will not match?</a:t>
            </a:r>
          </a:p>
        </p:txBody>
      </p:sp>
    </p:spTree>
    <p:extLst>
      <p:ext uri="{BB962C8B-B14F-4D97-AF65-F5344CB8AC3E}">
        <p14:creationId xmlns:p14="http://schemas.microsoft.com/office/powerpoint/2010/main" val="143645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start with affine transformations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Simple fitting procedure (linear least squares)</a:t>
            </a:r>
          </a:p>
          <a:p>
            <a:pPr>
              <a:buFontTx/>
              <a:buChar char="•"/>
            </a:pPr>
            <a:r>
              <a:rPr lang="en-US" dirty="0"/>
              <a:t>Approximates viewpoint changes for roughly planar objects and roughly orthographic cameras</a:t>
            </a:r>
          </a:p>
          <a:p>
            <a:pPr>
              <a:buFontTx/>
              <a:buChar char="•"/>
            </a:pPr>
            <a:r>
              <a:rPr lang="en-US" dirty="0"/>
              <a:t>Can be used to initialize fitting for more complex models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584325" y="3276600"/>
          <a:ext cx="2801938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9" name="Image" r:id="rId4" imgW="5574603" imgH="5079365" progId="Photoshop.Image.10">
                  <p:embed/>
                </p:oleObj>
              </mc:Choice>
              <mc:Fallback>
                <p:oleObj name="Image" r:id="rId4" imgW="5574603" imgH="5079365" progId="Photoshop.Image.10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3276600"/>
                        <a:ext cx="2801938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708525" y="3276600"/>
          <a:ext cx="3063875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Image" r:id="rId6" imgW="6095238" imgH="5079365" progId="Photoshop.Image.10">
                  <p:embed/>
                </p:oleObj>
              </mc:Choice>
              <mc:Fallback>
                <p:oleObj name="Image" r:id="rId6" imgW="6095238" imgH="5079365" progId="Photoshop.Image.10">
                  <p:embed/>
                  <p:pic>
                    <p:nvPicPr>
                      <p:cNvPr id="51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3276600"/>
                        <a:ext cx="3063875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Parallelogram 5"/>
          <p:cNvSpPr>
            <a:spLocks noChangeArrowheads="1"/>
          </p:cNvSpPr>
          <p:nvPr/>
        </p:nvSpPr>
        <p:spPr bwMode="auto">
          <a:xfrm rot="9408807">
            <a:off x="2508250" y="3779838"/>
            <a:ext cx="1631950" cy="814387"/>
          </a:xfrm>
          <a:prstGeom prst="parallelogram">
            <a:avLst>
              <a:gd name="adj" fmla="val 46721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Parallelogram 6"/>
          <p:cNvSpPr>
            <a:spLocks noChangeArrowheads="1"/>
          </p:cNvSpPr>
          <p:nvPr/>
        </p:nvSpPr>
        <p:spPr bwMode="auto">
          <a:xfrm rot="11858570" flipH="1">
            <a:off x="5313363" y="3887788"/>
            <a:ext cx="1633537" cy="836612"/>
          </a:xfrm>
          <a:prstGeom prst="parallelogram">
            <a:avLst>
              <a:gd name="adj" fmla="val 29975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43800" y="6531605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063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Assume we know the correspondences, how do we get the transformation?</a:t>
            </a:r>
          </a:p>
        </p:txBody>
      </p:sp>
      <p:graphicFrame>
        <p:nvGraphicFramePr>
          <p:cNvPr id="6146" name="Object 3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4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6146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153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6160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4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7" name="Object 3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5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614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3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6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82435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5429250" y="4419600"/>
          <a:ext cx="24193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7" name="Equation" r:id="rId10" imgW="787320" imgH="228600" progId="Equation.3">
                  <p:embed/>
                </p:oleObj>
              </mc:Choice>
              <mc:Fallback>
                <p:oleObj name="Equation" r:id="rId10" imgW="787320" imgH="228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29250" y="4419600"/>
                        <a:ext cx="2419350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9769" y="5177135"/>
            <a:ext cx="407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Want to find </a:t>
            </a:r>
            <a:r>
              <a:rPr lang="en-US" dirty="0">
                <a:latin typeface="+mn-lt"/>
              </a:rPr>
              <a:t>M</a:t>
            </a:r>
            <a:r>
              <a:rPr lang="en-US" b="0" dirty="0">
                <a:latin typeface="+mn-lt"/>
              </a:rPr>
              <a:t>, </a:t>
            </a:r>
            <a:r>
              <a:rPr lang="en-US" dirty="0">
                <a:latin typeface="+mn-lt"/>
              </a:rPr>
              <a:t>t</a:t>
            </a:r>
            <a:r>
              <a:rPr lang="en-US" b="0" dirty="0">
                <a:latin typeface="+mn-lt"/>
              </a:rPr>
              <a:t> to minimize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870450" y="5562600"/>
          <a:ext cx="3511550" cy="128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8" name="Equation" r:id="rId12" imgW="1180800" imgH="431640" progId="Equation.3">
                  <p:embed/>
                </p:oleObj>
              </mc:Choice>
              <mc:Fallback>
                <p:oleObj name="Equation" r:id="rId12" imgW="118080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70450" y="5562600"/>
                        <a:ext cx="3511550" cy="1284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89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Assume we know the correspondences, how do we get the transformation?</a:t>
            </a:r>
          </a:p>
        </p:txBody>
      </p:sp>
      <p:graphicFrame>
        <p:nvGraphicFramePr>
          <p:cNvPr id="6146" name="Object 3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1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6146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153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6160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4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7" name="Object 3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2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614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3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3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82435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39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4" name="Equation" r:id="rId10" imgW="2260440" imgH="1396800" progId="Equation.3">
                  <p:embed/>
                </p:oleObj>
              </mc:Choice>
              <mc:Fallback>
                <p:oleObj name="Equation" r:id="rId10" imgW="2260440" imgH="1396800" progId="Equation.3">
                  <p:embed/>
                  <p:pic>
                    <p:nvPicPr>
                      <p:cNvPr id="824359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93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3940175"/>
            <a:ext cx="7772400" cy="2232025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/>
              <a:t>Linear system with six unknowns. </a:t>
            </a:r>
          </a:p>
          <a:p>
            <a:pPr>
              <a:buFontTx/>
              <a:buChar char="•"/>
            </a:pPr>
            <a:r>
              <a:rPr lang="en-US" dirty="0"/>
              <a:t>Each match gives us two linearly independent equations. </a:t>
            </a:r>
          </a:p>
          <a:p>
            <a:pPr>
              <a:buFontTx/>
              <a:buChar char="•"/>
            </a:pPr>
            <a:r>
              <a:rPr lang="en-US" dirty="0"/>
              <a:t>How many pairs of features do we need?</a:t>
            </a:r>
          </a:p>
          <a:p>
            <a:pPr lvl="1">
              <a:buFontTx/>
              <a:buChar char="•"/>
            </a:pPr>
            <a:r>
              <a:rPr lang="en-US" dirty="0"/>
              <a:t>need at least three to solve for the transformation parameters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828800" y="1066800"/>
          <a:ext cx="46482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4" name="Equation" r:id="rId4" imgW="2260440" imgH="1396800" progId="Equation.3">
                  <p:embed/>
                </p:oleObj>
              </mc:Choice>
              <mc:Fallback>
                <p:oleObj name="Equation" r:id="rId4" imgW="2260440" imgH="139680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4648200" cy="287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2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898" name="Picture 2" descr="http://www.vlfeat.org/demo/xsift_basic_0.jpg.pagespeed.ic.nDRYdbuB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36" y="2092804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1650" y="1357715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pic>
        <p:nvPicPr>
          <p:cNvPr id="464900" name="Picture 4" descr="http://www.vlfeat.org/demo/xsift_basic_2.jpg.pagespeed.ic.-3OPdEpiB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74913"/>
            <a:ext cx="3048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4902" name="Picture 6" descr="http://www.vlfeat.org/demo/xsift_basic_3.jpg.pagespeed.ic.xUlYQ7aE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2804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0" y="5791200"/>
            <a:ext cx="243840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8400" y="646636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9832" y="4530287"/>
            <a:ext cx="254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Interest points and their scales and orientations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(random subset of 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SIFT descriptors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-365677" y="133806"/>
            <a:ext cx="982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8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Recall: Scale Invariant Feature Transform (SIFT) descriptor </a:t>
            </a:r>
            <a:r>
              <a:rPr lang="en-US" sz="32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[Lowe 2004]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0" y="6519446"/>
            <a:ext cx="237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73407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SIFT (preliminary) matches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1650" y="1357715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0" y="646636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pic>
        <p:nvPicPr>
          <p:cNvPr id="466946" name="Picture 2" descr="http://www.vlfeat.org/demo/xsift_match_1.jpg.pagespeed.ic.b1TNuoHK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56001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6948" name="Picture 4" descr="http://www.vlfeat.org/demo/xsift_match_2.jpg.pagespeed.ic.88w6MDq0y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80365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4419600" y="1656001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419600" y="4180365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620000" y="6519446"/>
            <a:ext cx="237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0541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Fitting an affine transformation</a:t>
            </a:r>
          </a:p>
        </p:txBody>
      </p:sp>
      <p:sp>
        <p:nvSpPr>
          <p:cNvPr id="76803" name="Text Box 5"/>
          <p:cNvSpPr txBox="1">
            <a:spLocks noChangeArrowheads="1"/>
          </p:cNvSpPr>
          <p:nvPr/>
        </p:nvSpPr>
        <p:spPr bwMode="auto">
          <a:xfrm>
            <a:off x="5562600" y="6519863"/>
            <a:ext cx="3581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Figures from David Lowe, ICCV 1999</a:t>
            </a:r>
          </a:p>
        </p:txBody>
      </p:sp>
      <p:sp>
        <p:nvSpPr>
          <p:cNvPr id="76804" name="TextBox 5"/>
          <p:cNvSpPr txBox="1">
            <a:spLocks noChangeArrowheads="1"/>
          </p:cNvSpPr>
          <p:nvPr/>
        </p:nvSpPr>
        <p:spPr bwMode="auto">
          <a:xfrm>
            <a:off x="847725" y="5035550"/>
            <a:ext cx="75580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Affine model </a:t>
            </a:r>
            <a:r>
              <a:rPr lang="en-US" sz="2400" b="1" dirty="0">
                <a:solidFill>
                  <a:srgbClr val="000000"/>
                </a:solidFill>
              </a:rPr>
              <a:t>approximates</a:t>
            </a:r>
            <a:r>
              <a:rPr lang="en-US" sz="2400" dirty="0">
                <a:solidFill>
                  <a:srgbClr val="000000"/>
                </a:solidFill>
              </a:rPr>
              <a:t> perspective projection of planar objects.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/>
          <a:srcRect l="51743" t="23718" r="9700" b="30301"/>
          <a:stretch>
            <a:fillRect/>
          </a:stretch>
        </p:blipFill>
        <p:spPr bwMode="auto">
          <a:xfrm>
            <a:off x="409575" y="1274763"/>
            <a:ext cx="40894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5"/>
          <p:cNvPicPr>
            <a:picLocks noChangeAspect="1" noChangeArrowheads="1"/>
          </p:cNvPicPr>
          <p:nvPr/>
        </p:nvPicPr>
        <p:blipFill>
          <a:blip r:embed="rId4"/>
          <a:srcRect l="54866" t="29851" r="13689" b="38634"/>
          <a:stretch>
            <a:fillRect/>
          </a:stretch>
        </p:blipFill>
        <p:spPr bwMode="auto">
          <a:xfrm>
            <a:off x="4718050" y="1749425"/>
            <a:ext cx="3971925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00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 alignment</a:t>
            </a:r>
          </a:p>
          <a:p>
            <a:pPr lvl="1"/>
            <a:r>
              <a:rPr lang="en-US" dirty="0"/>
              <a:t>2D transformations</a:t>
            </a:r>
          </a:p>
          <a:p>
            <a:pPr lvl="1"/>
            <a:r>
              <a:rPr lang="en-US" dirty="0"/>
              <a:t>Affine fit</a:t>
            </a:r>
          </a:p>
          <a:p>
            <a:pPr lvl="1"/>
            <a:r>
              <a:rPr lang="en-US" b="1" dirty="0"/>
              <a:t>RANSAC for robust fitting</a:t>
            </a:r>
          </a:p>
        </p:txBody>
      </p:sp>
    </p:spTree>
    <p:extLst>
      <p:ext uri="{BB962C8B-B14F-4D97-AF65-F5344CB8AC3E}">
        <p14:creationId xmlns:p14="http://schemas.microsoft.com/office/powerpoint/2010/main" val="3749432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43669"/>
            <a:ext cx="8130987" cy="1143000"/>
          </a:xfrm>
        </p:spPr>
        <p:txBody>
          <a:bodyPr/>
          <a:lstStyle/>
          <a:p>
            <a:r>
              <a:rPr lang="en-US" dirty="0"/>
              <a:t>Recall: SIFT (preliminary) matches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1650" y="1357715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0" y="6517502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http://www.vlfeat.org/overview/sift.html</a:t>
            </a:r>
          </a:p>
        </p:txBody>
      </p:sp>
      <p:pic>
        <p:nvPicPr>
          <p:cNvPr id="466946" name="Picture 2" descr="http://www.vlfeat.org/demo/xsift_match_1.jpg.pagespeed.ic.b1TNuoHK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7137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6948" name="Picture 4" descr="http://www.vlfeat.org/demo/xsift_match_2.jpg.pagespeed.ic.88w6MDq0y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31501"/>
            <a:ext cx="609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0" y="4774336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all of these are valid matches!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733800" y="1656001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733800" y="4180365"/>
            <a:ext cx="0" cy="228600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391400" y="6484456"/>
            <a:ext cx="158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251406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 idx="4294967295"/>
          </p:nvPr>
        </p:nvSpPr>
        <p:spPr>
          <a:xfrm>
            <a:off x="457200" y="6985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Outliers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3825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b="1" dirty="0"/>
              <a:t>Outliers</a:t>
            </a:r>
            <a:r>
              <a:rPr lang="en-US" sz="2800" dirty="0"/>
              <a:t> can hurt the quality of our parameter estimates, e.g., </a:t>
            </a:r>
          </a:p>
          <a:p>
            <a:pPr lvl="1" eaLnBrk="1" hangingPunct="1"/>
            <a:r>
              <a:rPr lang="en-US" sz="2400" dirty="0"/>
              <a:t>an erroneous pair of </a:t>
            </a:r>
            <a:r>
              <a:rPr lang="en-US" sz="2400" dirty="0">
                <a:solidFill>
                  <a:srgbClr val="00B050"/>
                </a:solidFill>
              </a:rPr>
              <a:t>matching points </a:t>
            </a:r>
            <a:r>
              <a:rPr lang="en-US" sz="2400" dirty="0"/>
              <a:t>from two images</a:t>
            </a:r>
          </a:p>
          <a:p>
            <a:pPr lvl="1" eaLnBrk="1" hangingPunct="1"/>
            <a:r>
              <a:rPr lang="en-US" sz="2400" dirty="0"/>
              <a:t>Analogues to: an </a:t>
            </a:r>
            <a:r>
              <a:rPr lang="en-US" sz="2400" dirty="0">
                <a:solidFill>
                  <a:srgbClr val="FF0000"/>
                </a:solidFill>
              </a:rPr>
              <a:t>edge point </a:t>
            </a:r>
            <a:r>
              <a:rPr lang="en-US" sz="2400" dirty="0"/>
              <a:t>that is noise, or doesn’t belong to the line we are fitting.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sz="2800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sz="2800" dirty="0"/>
          </a:p>
        </p:txBody>
      </p:sp>
      <p:sp>
        <p:nvSpPr>
          <p:cNvPr id="96261" name="Rectangle 6"/>
          <p:cNvSpPr>
            <a:spLocks noChangeArrowheads="1"/>
          </p:cNvSpPr>
          <p:nvPr/>
        </p:nvSpPr>
        <p:spPr bwMode="auto">
          <a:xfrm>
            <a:off x="3492500" y="4419600"/>
            <a:ext cx="609600" cy="10668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4997" name="Picture 5" descr="wall.jpg"/>
          <p:cNvPicPr>
            <a:picLocks noChangeAspect="1"/>
          </p:cNvPicPr>
          <p:nvPr/>
        </p:nvPicPr>
        <p:blipFill>
          <a:blip r:embed="rId3"/>
          <a:srcRect l="49899" r="28003" b="47403"/>
          <a:stretch>
            <a:fillRect/>
          </a:stretch>
        </p:blipFill>
        <p:spPr bwMode="auto">
          <a:xfrm>
            <a:off x="3074988" y="3976688"/>
            <a:ext cx="1570037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8" name="Picture 6" descr="wall.jpg"/>
          <p:cNvPicPr>
            <a:picLocks noChangeAspect="1"/>
          </p:cNvPicPr>
          <p:nvPr/>
        </p:nvPicPr>
        <p:blipFill>
          <a:blip r:embed="rId3"/>
          <a:srcRect l="27220" r="50101" b="47403"/>
          <a:stretch>
            <a:fillRect/>
          </a:stretch>
        </p:blipFill>
        <p:spPr bwMode="auto">
          <a:xfrm>
            <a:off x="884238" y="3976688"/>
            <a:ext cx="1611312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016125" y="4560888"/>
            <a:ext cx="119063" cy="1190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87800" y="4597400"/>
            <a:ext cx="119063" cy="1190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22963" y="5364163"/>
            <a:ext cx="182562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42038" y="5181600"/>
            <a:ext cx="182562" cy="18256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7625" y="4999038"/>
            <a:ext cx="182563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16700" y="4779963"/>
            <a:ext cx="182563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5313" y="4560888"/>
            <a:ext cx="182562" cy="1825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97713" y="5473700"/>
            <a:ext cx="182562" cy="18256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75608" y="6488113"/>
            <a:ext cx="136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4969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 t="12801"/>
          <a:stretch>
            <a:fillRect/>
          </a:stretch>
        </p:blipFill>
        <p:spPr bwMode="auto">
          <a:xfrm>
            <a:off x="533400" y="3805238"/>
            <a:ext cx="3886200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the past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993775"/>
            <a:ext cx="388620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813175"/>
            <a:ext cx="388620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9638" y="993775"/>
            <a:ext cx="388620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04800" y="6400800"/>
            <a:ext cx="83820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latin typeface="+mn-lt"/>
                <a:hlinkClick r:id="rId7"/>
              </a:rPr>
              <a:t>http://blog.flickr.net/en/2010/01/27/a-look-into-the-past/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5143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Ambiguous putative matches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067800" cy="33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7216" y="6553200"/>
            <a:ext cx="159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+mn-lt"/>
              </a:rPr>
              <a:t>Source: Y. Furukawa</a:t>
            </a:r>
          </a:p>
        </p:txBody>
      </p:sp>
    </p:spTree>
    <p:extLst>
      <p:ext uri="{BB962C8B-B14F-4D97-AF65-F5344CB8AC3E}">
        <p14:creationId xmlns:p14="http://schemas.microsoft.com/office/powerpoint/2010/main" val="121786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ea typeface="굴림" pitchFamily="34" charset="-127"/>
              </a:rPr>
              <a:t>Recall: Rejection of unreliable matches</a:t>
            </a:r>
            <a:endParaRPr lang="en-US" sz="3000" dirty="0"/>
          </a:p>
        </p:txBody>
      </p:sp>
      <p:pic>
        <p:nvPicPr>
          <p:cNvPr id="35843" name="Picture 4" descr="plot-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124200"/>
            <a:ext cx="3886200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2514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How can we tell which putative matches are more reliable?</a:t>
            </a:r>
          </a:p>
          <a:p>
            <a:pPr>
              <a:buFontTx/>
              <a:buChar char="•"/>
            </a:pPr>
            <a:r>
              <a:rPr lang="en-US" dirty="0"/>
              <a:t>Heuristic: compare distance of </a:t>
            </a:r>
            <a:r>
              <a:rPr lang="en-US" b="1" dirty="0"/>
              <a:t>nearest</a:t>
            </a:r>
            <a:r>
              <a:rPr lang="en-US" dirty="0"/>
              <a:t> neighbor to that of </a:t>
            </a:r>
            <a:r>
              <a:rPr lang="en-US" b="1" dirty="0"/>
              <a:t>second</a:t>
            </a:r>
            <a:r>
              <a:rPr lang="en-US" dirty="0"/>
              <a:t> nearest neighbor 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Ratio Test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Ratio of closest distance to second-closest distance will be </a:t>
            </a:r>
            <a:r>
              <a:rPr lang="en-US" b="1" i="1" dirty="0">
                <a:solidFill>
                  <a:srgbClr val="FF0000"/>
                </a:solidFill>
              </a:rPr>
              <a:t>high</a:t>
            </a:r>
            <a:r>
              <a:rPr lang="en-US" dirty="0"/>
              <a:t> for features that are </a:t>
            </a:r>
            <a:r>
              <a:rPr lang="en-US" b="1" i="1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distinctive</a:t>
            </a:r>
            <a:endParaRPr lang="en-US" altLang="ko-KR" b="1" dirty="0">
              <a:solidFill>
                <a:srgbClr val="FF0000"/>
              </a:solidFill>
              <a:ea typeface="굴림" pitchFamily="34" charset="-127"/>
            </a:endParaRPr>
          </a:p>
          <a:p>
            <a:pPr lvl="1"/>
            <a:endParaRPr lang="en-US" dirty="0"/>
          </a:p>
        </p:txBody>
      </p:sp>
      <p:sp>
        <p:nvSpPr>
          <p:cNvPr id="35845" name="Rectangle 7"/>
          <p:cNvSpPr>
            <a:spLocks noChangeArrowheads="1"/>
          </p:cNvSpPr>
          <p:nvPr/>
        </p:nvSpPr>
        <p:spPr bwMode="auto">
          <a:xfrm>
            <a:off x="228600" y="6140450"/>
            <a:ext cx="868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1800" b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800" b="0">
                <a:latin typeface="Arial" pitchFamily="34" charset="0"/>
                <a:cs typeface="Arial" pitchFamily="34" charset="0"/>
                <a:hlinkClick r:id="rId4"/>
              </a:rPr>
              <a:t>"Distinctive image features from scale-invariant keypoints.”</a:t>
            </a:r>
            <a:r>
              <a:rPr lang="en-US" sz="1800" b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i="1">
                <a:latin typeface="Arial" pitchFamily="34" charset="0"/>
                <a:cs typeface="Arial" pitchFamily="34" charset="0"/>
              </a:rPr>
              <a:t>IJCV</a:t>
            </a:r>
            <a:r>
              <a:rPr lang="en-US" sz="1800" b="0">
                <a:latin typeface="Arial" pitchFamily="34" charset="0"/>
                <a:cs typeface="Arial" pitchFamily="34" charset="0"/>
              </a:rPr>
              <a:t> 60 (2), pp. 91-110, 2004. 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5029200" y="3649663"/>
            <a:ext cx="3657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sz="2000">
                <a:latin typeface="Arial" pitchFamily="34" charset="0"/>
                <a:cs typeface="Arial" pitchFamily="34" charset="0"/>
              </a:rPr>
              <a:t>Threshold of 0.8 provides good separation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718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181600"/>
          </a:xfrm>
        </p:spPr>
        <p:txBody>
          <a:bodyPr>
            <a:normAutofit lnSpcReduction="10000"/>
          </a:bodyPr>
          <a:lstStyle/>
          <a:p>
            <a:pPr marL="533400" indent="-533400">
              <a:buFont typeface="Arial" pitchFamily="34" charset="0"/>
              <a:buChar char="•"/>
            </a:pPr>
            <a:r>
              <a:rPr lang="en-US" dirty="0"/>
              <a:t>The set of putative matches contains a very high percentage of outliers</a:t>
            </a:r>
            <a:br>
              <a:rPr lang="en-US" dirty="0"/>
            </a:br>
            <a:endParaRPr lang="en-US" dirty="0"/>
          </a:p>
          <a:p>
            <a:pPr marL="533400" indent="-533400"/>
            <a:r>
              <a:rPr lang="en-US" b="1" dirty="0"/>
              <a:t>RANSAC loop: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Randomly select a </a:t>
            </a:r>
            <a:r>
              <a:rPr lang="en-US" i="1" dirty="0"/>
              <a:t>seed group</a:t>
            </a:r>
            <a:r>
              <a:rPr lang="en-US" dirty="0"/>
              <a:t> of matches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transformation from seed group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Find </a:t>
            </a:r>
            <a:r>
              <a:rPr lang="en-US" i="1" dirty="0"/>
              <a:t>inliers </a:t>
            </a:r>
            <a:r>
              <a:rPr lang="en-US" dirty="0"/>
              <a:t>to this transformation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If the number of inliers is sufficiently large, re-compute least-squares estimate of transformation on all of the inliers</a:t>
            </a:r>
            <a:br>
              <a:rPr lang="en-US" dirty="0"/>
            </a:br>
            <a:endParaRPr lang="en-US" dirty="0"/>
          </a:p>
          <a:p>
            <a:pPr marL="533400" indent="-533400"/>
            <a:r>
              <a:rPr lang="en-US" dirty="0"/>
              <a:t>Keep the transformation with the largest number of inliers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2763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example: Translation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38916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Putative matches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00847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  <a:endParaRPr lang="en-US" dirty="0"/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709636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7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8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9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0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1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2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</a:t>
            </a:r>
            <a:r>
              <a:rPr lang="en-US" b="0" i="1"/>
              <a:t>one</a:t>
            </a:r>
            <a:r>
              <a:rPr lang="en-US" b="0"/>
              <a:t> match, count </a:t>
            </a:r>
            <a:r>
              <a:rPr lang="en-US" b="0" i="1"/>
              <a:t>inliers</a:t>
            </a:r>
            <a:endParaRPr lang="en-US" b="0"/>
          </a:p>
        </p:txBody>
      </p:sp>
      <p:sp>
        <p:nvSpPr>
          <p:cNvPr id="12" name="TextBox 11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02343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example: Translation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710660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1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2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3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4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5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6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</a:t>
            </a:r>
            <a:r>
              <a:rPr lang="en-US" b="0" i="1"/>
              <a:t>one</a:t>
            </a:r>
            <a:r>
              <a:rPr lang="en-US" b="0"/>
              <a:t> match, count </a:t>
            </a:r>
            <a:r>
              <a:rPr lang="en-US" b="0" i="1"/>
              <a:t>inliers</a:t>
            </a:r>
            <a:endParaRPr lang="en-US" b="0"/>
          </a:p>
        </p:txBody>
      </p:sp>
      <p:sp>
        <p:nvSpPr>
          <p:cNvPr id="12" name="TextBox 11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40414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  <a:endParaRPr lang="en-US" dirty="0"/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41988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translation with the most inliers</a:t>
            </a:r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1692" name="Line 12"/>
          <p:cNvSpPr>
            <a:spLocks noChangeShapeType="1"/>
          </p:cNvSpPr>
          <p:nvPr/>
        </p:nvSpPr>
        <p:spPr bwMode="auto">
          <a:xfrm flipV="1">
            <a:off x="3810000" y="3124200"/>
            <a:ext cx="1676400" cy="7620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56445" y="6520190"/>
            <a:ext cx="1435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52991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9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 alignment</a:t>
            </a:r>
          </a:p>
          <a:p>
            <a:pPr lvl="1"/>
            <a:r>
              <a:rPr lang="en-US" dirty="0"/>
              <a:t>2D transformations</a:t>
            </a:r>
          </a:p>
          <a:p>
            <a:pPr lvl="1"/>
            <a:r>
              <a:rPr lang="en-US" dirty="0"/>
              <a:t>Affine fit</a:t>
            </a:r>
          </a:p>
          <a:p>
            <a:pPr lvl="1"/>
            <a:r>
              <a:rPr lang="en-US" dirty="0"/>
              <a:t>RANSAC for robust fitting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Next: Motion and Tracking</a:t>
            </a:r>
          </a:p>
          <a:p>
            <a:r>
              <a:rPr lang="en-US" dirty="0"/>
              <a:t>Textbook Sec. 8.1, 8.4 (optional)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alignment: Applications</a:t>
            </a:r>
          </a:p>
        </p:txBody>
      </p:sp>
      <p:sp>
        <p:nvSpPr>
          <p:cNvPr id="1030" name="Text Box 21"/>
          <p:cNvSpPr txBox="1">
            <a:spLocks noChangeArrowheads="1"/>
          </p:cNvSpPr>
          <p:nvPr/>
        </p:nvSpPr>
        <p:spPr bwMode="auto">
          <a:xfrm>
            <a:off x="7239000" y="3232150"/>
            <a:ext cx="17970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Recognition</a:t>
            </a:r>
            <a:br>
              <a:rPr lang="en-US" b="0">
                <a:latin typeface="Arial" pitchFamily="34" charset="0"/>
              </a:rPr>
            </a:br>
            <a:r>
              <a:rPr lang="en-US" b="0">
                <a:latin typeface="Arial" pitchFamily="34" charset="0"/>
              </a:rPr>
              <a:t>of object</a:t>
            </a:r>
            <a:br>
              <a:rPr lang="en-US" b="0">
                <a:latin typeface="Arial" pitchFamily="34" charset="0"/>
              </a:rPr>
            </a:br>
            <a:r>
              <a:rPr lang="en-US" b="0">
                <a:latin typeface="Arial" pitchFamily="34" charset="0"/>
              </a:rPr>
              <a:t>instances</a:t>
            </a:r>
          </a:p>
        </p:txBody>
      </p:sp>
      <p:graphicFrame>
        <p:nvGraphicFramePr>
          <p:cNvPr id="1026" name="Object 22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622300" y="2362200"/>
          <a:ext cx="25654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CorelPhotoPaint.Image.8" r:id="rId4" imgW="3796825" imgH="4507937" progId="">
                  <p:embed/>
                </p:oleObj>
              </mc:Choice>
              <mc:Fallback>
                <p:oleObj name="CorelPhotoPaint.Image.8" r:id="rId4" imgW="3796825" imgH="4507937" progId="">
                  <p:embed/>
                  <p:pic>
                    <p:nvPicPr>
                      <p:cNvPr id="102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2362200"/>
                        <a:ext cx="25654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24"/>
          <p:cNvPicPr>
            <a:picLocks noChangeAspect="1" noChangeArrowheads="1"/>
          </p:cNvPicPr>
          <p:nvPr/>
        </p:nvPicPr>
        <p:blipFill>
          <a:blip r:embed="rId6" cstate="print"/>
          <a:srcRect l="13637" t="24706" r="12122" b="11978"/>
          <a:stretch>
            <a:fillRect/>
          </a:stretch>
        </p:blipFill>
        <p:spPr bwMode="auto">
          <a:xfrm>
            <a:off x="3222625" y="2387600"/>
            <a:ext cx="4003675" cy="3022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679965" y="653160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73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alignment: Challenges</a:t>
            </a:r>
          </a:p>
        </p:txBody>
      </p:sp>
      <p:grpSp>
        <p:nvGrpSpPr>
          <p:cNvPr id="2052" name="Group 5"/>
          <p:cNvGrpSpPr>
            <a:grpSpLocks/>
          </p:cNvGrpSpPr>
          <p:nvPr/>
        </p:nvGrpSpPr>
        <p:grpSpPr bwMode="auto">
          <a:xfrm>
            <a:off x="762000" y="990600"/>
            <a:ext cx="7620000" cy="1524000"/>
            <a:chOff x="144" y="624"/>
            <a:chExt cx="5520" cy="1092"/>
          </a:xfrm>
        </p:grpSpPr>
        <p:pic>
          <p:nvPicPr>
            <p:cNvPr id="2057" name="Picture 6" descr="homograph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80" y="624"/>
              <a:ext cx="2184" cy="1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8" name="Picture 7" descr="image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4" y="624"/>
              <a:ext cx="1496" cy="1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9" name="Picture 8" descr="image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19" y="624"/>
              <a:ext cx="1497" cy="1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0" name="AutoShape 9"/>
            <p:cNvSpPr>
              <a:spLocks noChangeArrowheads="1"/>
            </p:cNvSpPr>
            <p:nvPr/>
          </p:nvSpPr>
          <p:spPr bwMode="auto">
            <a:xfrm>
              <a:off x="3096" y="960"/>
              <a:ext cx="456" cy="336"/>
            </a:xfrm>
            <a:prstGeom prst="rightArrow">
              <a:avLst>
                <a:gd name="adj1" fmla="val 50000"/>
                <a:gd name="adj2" fmla="val 339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3" name="Text Box 10"/>
          <p:cNvSpPr txBox="1">
            <a:spLocks noChangeArrowheads="1"/>
          </p:cNvSpPr>
          <p:nvPr/>
        </p:nvSpPr>
        <p:spPr bwMode="auto">
          <a:xfrm>
            <a:off x="2971800" y="2514600"/>
            <a:ext cx="340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Small degree of overlap</a:t>
            </a:r>
          </a:p>
        </p:txBody>
      </p:sp>
      <p:graphicFrame>
        <p:nvGraphicFramePr>
          <p:cNvPr id="2050" name="Object 12"/>
          <p:cNvGraphicFramePr>
            <a:graphicFrameLocks noChangeAspect="1"/>
          </p:cNvGraphicFramePr>
          <p:nvPr/>
        </p:nvGraphicFramePr>
        <p:xfrm>
          <a:off x="622300" y="3429000"/>
          <a:ext cx="25654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CorelPhotoPaint.Image.8" r:id="rId7" imgW="3796825" imgH="4507937" progId="">
                  <p:embed/>
                </p:oleObj>
              </mc:Choice>
              <mc:Fallback>
                <p:oleObj name="CorelPhotoPaint.Image.8" r:id="rId7" imgW="3796825" imgH="4507937" progId="">
                  <p:embed/>
                  <p:pic>
                    <p:nvPicPr>
                      <p:cNvPr id="205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3429000"/>
                        <a:ext cx="25654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9" cstate="print"/>
          <a:srcRect l="13637" t="24706" r="12122" b="11978"/>
          <a:stretch>
            <a:fillRect/>
          </a:stretch>
        </p:blipFill>
        <p:spPr bwMode="auto">
          <a:xfrm>
            <a:off x="3222625" y="3454400"/>
            <a:ext cx="4003675" cy="3022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055" name="Text Box 14"/>
          <p:cNvSpPr txBox="1">
            <a:spLocks noChangeArrowheads="1"/>
          </p:cNvSpPr>
          <p:nvPr/>
        </p:nvSpPr>
        <p:spPr bwMode="auto">
          <a:xfrm>
            <a:off x="7239000" y="4511675"/>
            <a:ext cx="16081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Occlusion,</a:t>
            </a:r>
            <a:br>
              <a:rPr lang="en-US" b="0">
                <a:latin typeface="Arial" pitchFamily="34" charset="0"/>
              </a:rPr>
            </a:br>
            <a:r>
              <a:rPr lang="en-US" b="0">
                <a:latin typeface="Arial" pitchFamily="34" charset="0"/>
              </a:rPr>
              <a:t>clutter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286125" y="2895600"/>
            <a:ext cx="2581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Arial" pitchFamily="34" charset="0"/>
              </a:rPr>
              <a:t>Intensity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9965" y="653160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Calibri"/>
                <a:cs typeface="Calibri"/>
              </a:rPr>
              <a:t>Source: S. </a:t>
            </a:r>
            <a:r>
              <a:rPr lang="en-US" sz="1100" b="0" dirty="0" err="1">
                <a:latin typeface="Calibri"/>
                <a:cs typeface="Calibri"/>
              </a:rPr>
              <a:t>Lazebnik</a:t>
            </a:r>
            <a:endParaRPr lang="en-US" sz="11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31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5623"/>
            <a:ext cx="8686800" cy="838200"/>
          </a:xfrm>
        </p:spPr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251213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Coming up: robust feature-based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3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/>
              <a:t>Compute </a:t>
            </a:r>
            <a:r>
              <a:rPr lang="en-US" i="1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Coming up: robust feature-based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44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heme/theme1.xml><?xml version="1.0" encoding="utf-8"?>
<a:theme xmlns:a="http://schemas.openxmlformats.org/drawingml/2006/main" name="JJ Simple 1">
  <a:themeElements>
    <a:clrScheme name="JJ Simple Colors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1A9B"/>
      </a:accent1>
      <a:accent2>
        <a:srgbClr val="D8AC21"/>
      </a:accent2>
      <a:accent3>
        <a:srgbClr val="FF0000"/>
      </a:accent3>
      <a:accent4>
        <a:srgbClr val="31FF28"/>
      </a:accent4>
      <a:accent5>
        <a:srgbClr val="4BACC6"/>
      </a:accent5>
      <a:accent6>
        <a:srgbClr val="F79646"/>
      </a:accent6>
      <a:hlink>
        <a:srgbClr val="00007B"/>
      </a:hlink>
      <a:folHlink>
        <a:srgbClr val="000065"/>
      </a:folHlink>
    </a:clrScheme>
    <a:fontScheme name="JJ Simple Fonts 1">
      <a:majorFont>
        <a:latin typeface="Franklin Gothic Medium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accent3"/>
          </a:solidFill>
        </a:ln>
        <a:effectLst>
          <a:outerShdw blurRad="40005" dist="22987" dir="5400000" algn="tl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_0921_lstm" id="{C65599F0-845B-824A-9292-40BBA96F84F2}" vid="{DF738FCF-5960-6843-AE93-5F91F549DA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174</TotalTime>
  <Words>1312</Words>
  <Application>Microsoft Macintosh PowerPoint</Application>
  <PresentationFormat>On-screen Show (4:3)</PresentationFormat>
  <Paragraphs>294</Paragraphs>
  <Slides>47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Franklin Gothic Medium</vt:lpstr>
      <vt:lpstr>Helvetica</vt:lpstr>
      <vt:lpstr>Tahoma</vt:lpstr>
      <vt:lpstr>Times New Roman</vt:lpstr>
      <vt:lpstr>JJ Simple 1</vt:lpstr>
      <vt:lpstr>Equation</vt:lpstr>
      <vt:lpstr>CorelPhotoPaint.Image.8</vt:lpstr>
      <vt:lpstr>Image</vt:lpstr>
      <vt:lpstr>Image Alignment</vt:lpstr>
      <vt:lpstr>Local features: main components</vt:lpstr>
      <vt:lpstr>Review questions</vt:lpstr>
      <vt:lpstr>A look into the past</vt:lpstr>
      <vt:lpstr>Image alignment: Applications</vt:lpstr>
      <vt:lpstr>Image alignment: Challenges</vt:lpstr>
      <vt:lpstr>Robust feature-based alignment</vt:lpstr>
      <vt:lpstr>Coming up: robust feature-based alignment</vt:lpstr>
      <vt:lpstr>Coming up: robust feature-based alignment</vt:lpstr>
      <vt:lpstr>Coming up: robust feature-based alignment</vt:lpstr>
      <vt:lpstr>Coming up: robust feature-based alignment</vt:lpstr>
      <vt:lpstr>Coming up: robust feature-based alignment</vt:lpstr>
      <vt:lpstr>Now</vt:lpstr>
      <vt:lpstr>Alignment as fitting</vt:lpstr>
      <vt:lpstr>Parametric (global) warping</vt:lpstr>
      <vt:lpstr>Parametric (global) warping</vt:lpstr>
      <vt:lpstr>Scaling</vt:lpstr>
      <vt:lpstr>Scaling</vt:lpstr>
      <vt:lpstr>Scaling</vt:lpstr>
      <vt:lpstr>What transformations can be represented with a 2x2 matrix?</vt:lpstr>
      <vt:lpstr>What transformations can be represented with a 2x2 matrix?</vt:lpstr>
      <vt:lpstr>2D Linear Transformations</vt:lpstr>
      <vt:lpstr>Homogeneous coordinates</vt:lpstr>
      <vt:lpstr>Homogeneous Coordinates</vt:lpstr>
      <vt:lpstr>Translation</vt:lpstr>
      <vt:lpstr>Basic 2D Transformations</vt:lpstr>
      <vt:lpstr>2D Affine Transformations</vt:lpstr>
      <vt:lpstr>Now</vt:lpstr>
      <vt:lpstr>Image alignment</vt:lpstr>
      <vt:lpstr>Let’s start with affine transformations</vt:lpstr>
      <vt:lpstr>Fitting an affine transformation</vt:lpstr>
      <vt:lpstr>Fitting an affine transformation</vt:lpstr>
      <vt:lpstr>Fitting an affine transformation</vt:lpstr>
      <vt:lpstr>PowerPoint Presentation</vt:lpstr>
      <vt:lpstr>Recall: SIFT (preliminary) matches</vt:lpstr>
      <vt:lpstr>Fitting an affine transformation</vt:lpstr>
      <vt:lpstr>Now</vt:lpstr>
      <vt:lpstr>Recall: SIFT (preliminary) matches</vt:lpstr>
      <vt:lpstr>Outliers</vt:lpstr>
      <vt:lpstr>Problem: Ambiguous putative matches</vt:lpstr>
      <vt:lpstr>Recall: Rejection of unreliable matches</vt:lpstr>
      <vt:lpstr>RANSAC</vt:lpstr>
      <vt:lpstr>RANSAC example: Translation</vt:lpstr>
      <vt:lpstr>RANSAC example: Translation</vt:lpstr>
      <vt:lpstr>RANSAC example: Translation</vt:lpstr>
      <vt:lpstr>RANSAC example: Translation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298/578 Deep Learning and Graphical Models</dc:title>
  <dc:creator>Xu, Chenliang</dc:creator>
  <cp:lastModifiedBy>Xu, Chenliang</cp:lastModifiedBy>
  <cp:revision>306</cp:revision>
  <cp:lastPrinted>2016-09-21T20:19:09Z</cp:lastPrinted>
  <dcterms:created xsi:type="dcterms:W3CDTF">2017-01-16T14:45:03Z</dcterms:created>
  <dcterms:modified xsi:type="dcterms:W3CDTF">2019-02-19T16:53:11Z</dcterms:modified>
</cp:coreProperties>
</file>